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25" r:id="rId4"/>
    <p:sldId id="333" r:id="rId5"/>
    <p:sldId id="338" r:id="rId6"/>
    <p:sldId id="346" r:id="rId7"/>
    <p:sldId id="292" r:id="rId8"/>
    <p:sldId id="293" r:id="rId9"/>
    <p:sldId id="258" r:id="rId10"/>
    <p:sldId id="291" r:id="rId11"/>
    <p:sldId id="268" r:id="rId12"/>
    <p:sldId id="262" r:id="rId13"/>
    <p:sldId id="260" r:id="rId14"/>
    <p:sldId id="261" r:id="rId15"/>
    <p:sldId id="263" r:id="rId16"/>
    <p:sldId id="269" r:id="rId17"/>
    <p:sldId id="279" r:id="rId18"/>
    <p:sldId id="306" r:id="rId19"/>
    <p:sldId id="299" r:id="rId20"/>
    <p:sldId id="270" r:id="rId21"/>
    <p:sldId id="276" r:id="rId22"/>
    <p:sldId id="300" r:id="rId23"/>
    <p:sldId id="322" r:id="rId24"/>
    <p:sldId id="326" r:id="rId25"/>
    <p:sldId id="301" r:id="rId26"/>
    <p:sldId id="337" r:id="rId27"/>
    <p:sldId id="312" r:id="rId28"/>
    <p:sldId id="295" r:id="rId29"/>
    <p:sldId id="266" r:id="rId30"/>
    <p:sldId id="267" r:id="rId31"/>
    <p:sldId id="264" r:id="rId32"/>
    <p:sldId id="296" r:id="rId33"/>
    <p:sldId id="259" r:id="rId34"/>
    <p:sldId id="297" r:id="rId35"/>
    <p:sldId id="347" r:id="rId36"/>
    <p:sldId id="271" r:id="rId37"/>
    <p:sldId id="272" r:id="rId38"/>
    <p:sldId id="340" r:id="rId39"/>
    <p:sldId id="309" r:id="rId40"/>
    <p:sldId id="313" r:id="rId41"/>
    <p:sldId id="342" r:id="rId42"/>
    <p:sldId id="316" r:id="rId43"/>
    <p:sldId id="298" r:id="rId44"/>
    <p:sldId id="303" r:id="rId45"/>
    <p:sldId id="304" r:id="rId46"/>
    <p:sldId id="305" r:id="rId47"/>
    <p:sldId id="280" r:id="rId48"/>
    <p:sldId id="281" r:id="rId49"/>
    <p:sldId id="282" r:id="rId50"/>
    <p:sldId id="307" r:id="rId51"/>
    <p:sldId id="289" r:id="rId52"/>
    <p:sldId id="290" r:id="rId53"/>
    <p:sldId id="323" r:id="rId54"/>
    <p:sldId id="308" r:id="rId55"/>
    <p:sldId id="311" r:id="rId56"/>
    <p:sldId id="314" r:id="rId57"/>
    <p:sldId id="315" r:id="rId58"/>
    <p:sldId id="327" r:id="rId59"/>
    <p:sldId id="287" r:id="rId60"/>
    <p:sldId id="339" r:id="rId61"/>
    <p:sldId id="288" r:id="rId62"/>
    <p:sldId id="343" r:id="rId63"/>
    <p:sldId id="320" r:id="rId64"/>
    <p:sldId id="310" r:id="rId65"/>
    <p:sldId id="328" r:id="rId66"/>
    <p:sldId id="273" r:id="rId67"/>
    <p:sldId id="318" r:id="rId68"/>
    <p:sldId id="274" r:id="rId69"/>
    <p:sldId id="275" r:id="rId70"/>
    <p:sldId id="317" r:id="rId71"/>
    <p:sldId id="283" r:id="rId72"/>
    <p:sldId id="319" r:id="rId73"/>
    <p:sldId id="284" r:id="rId74"/>
    <p:sldId id="285" r:id="rId75"/>
    <p:sldId id="324" r:id="rId76"/>
    <p:sldId id="321" r:id="rId77"/>
    <p:sldId id="345" r:id="rId78"/>
    <p:sldId id="329" r:id="rId79"/>
    <p:sldId id="331" r:id="rId80"/>
    <p:sldId id="286" r:id="rId81"/>
    <p:sldId id="332" r:id="rId82"/>
    <p:sldId id="336" r:id="rId83"/>
    <p:sldId id="334" r:id="rId84"/>
    <p:sldId id="344" r:id="rId85"/>
    <p:sldId id="335" r:id="rId86"/>
    <p:sldId id="33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257"/>
            <p14:sldId id="325"/>
            <p14:sldId id="333"/>
            <p14:sldId id="338"/>
            <p14:sldId id="346"/>
            <p14:sldId id="292"/>
          </p14:sldIdLst>
        </p14:section>
        <p14:section name="Compiler architecture" id="{9846F2DC-69A2-3E42-B7E6-2D6A0A017B7B}">
          <p14:sldIdLst>
            <p14:sldId id="293"/>
            <p14:sldId id="258"/>
            <p14:sldId id="291"/>
            <p14:sldId id="268"/>
            <p14:sldId id="262"/>
            <p14:sldId id="260"/>
            <p14:sldId id="261"/>
            <p14:sldId id="263"/>
            <p14:sldId id="269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276"/>
            <p14:sldId id="300"/>
            <p14:sldId id="322"/>
            <p14:sldId id="326"/>
            <p14:sldId id="30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67"/>
            <p14:sldId id="264"/>
            <p14:sldId id="296"/>
            <p14:sldId id="259"/>
            <p14:sldId id="297"/>
            <p14:sldId id="347"/>
            <p14:sldId id="271"/>
            <p14:sldId id="272"/>
            <p14:sldId id="340"/>
            <p14:sldId id="309"/>
            <p14:sldId id="313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</p14:sldIdLst>
        </p14:section>
        <p14:section name="Front-end structure" id="{0CC26519-4DC9-9448-93D4-5105870EF9A6}">
          <p14:sldIdLst>
            <p14:sldId id="328"/>
            <p14:sldId id="273"/>
            <p14:sldId id="318"/>
            <p14:sldId id="274"/>
            <p14:sldId id="275"/>
            <p14:sldId id="317"/>
            <p14:sldId id="283"/>
            <p14:sldId id="319"/>
            <p14:sldId id="284"/>
            <p14:sldId id="285"/>
            <p14:sldId id="324"/>
            <p14:sldId id="321"/>
            <p14:sldId id="345"/>
          </p14:sldIdLst>
        </p14:section>
        <p14:section name="Sample back-ends" id="{D163C4DC-B2F1-B24F-A60F-4DCEC59C22E6}">
          <p14:sldIdLst>
            <p14:sldId id="329"/>
            <p14:sldId id="331"/>
            <p14:sldId id="286"/>
            <p14:sldId id="332"/>
            <p14:sldId id="336"/>
            <p14:sldId id="334"/>
            <p14:sldId id="344"/>
            <p14:sldId id="335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48"/>
    <p:restoredTop sz="94669"/>
  </p:normalViewPr>
  <p:slideViewPr>
    <p:cSldViewPr snapToGrid="0" snapToObjects="1">
      <p:cViewPr varScale="1">
        <p:scale>
          <a:sx n="112" d="100"/>
          <a:sy n="112" d="100"/>
        </p:scale>
        <p:origin x="224" y="18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1197B3-0373-CB48-B505-F837BCE3B7EE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.brown.edu/~sk/Publications/Books/ProgLangs/2007-04-26/plai-2007-04-26.pdf" TargetMode="External"/><Relationship Id="rId3" Type="http://schemas.openxmlformats.org/officeDocument/2006/relationships/image" Target="../media/image46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tif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4lang/behavioral-model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4lang/switch" TargetMode="External"/><Relationship Id="rId3" Type="http://schemas.openxmlformats.org/officeDocument/2006/relationships/image" Target="../media/image51.tif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is a 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43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libFrontEnd.a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53061" y="5744761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back-end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main()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415808" y="3019851"/>
            <a:ext cx="1021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Passes in</a:t>
            </a:r>
            <a:br>
              <a:rPr lang="en-US" dirty="0" smtClean="0"/>
            </a:br>
            <a:r>
              <a:rPr lang="en-US" dirty="0" err="1" smtClean="0"/>
              <a:t>midend</a:t>
            </a:r>
            <a:r>
              <a:rPr lang="en-US" dirty="0" smtClean="0"/>
              <a:t>/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338811" y="1900149"/>
            <a:ext cx="1065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Fixed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5587448" y="1900149"/>
            <a:ext cx="38692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Customized per target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95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flow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User</a:t>
            </a:r>
          </a:p>
          <a:p>
            <a:pPr algn="ctr"/>
            <a:r>
              <a:rPr lang="en-US" dirty="0" smtClean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 definition</a:t>
            </a: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IR</a:t>
            </a:r>
            <a:endParaRPr lang="en-US" sz="2800" dirty="0"/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978352" y="1841197"/>
            <a:ext cx="1490565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Control-plane API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Architecture</a:t>
            </a:r>
          </a:p>
          <a:p>
            <a:pPr algn="ctr"/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Debugging</a:t>
            </a:r>
          </a:p>
          <a:p>
            <a:pPr algn="ctr"/>
            <a:r>
              <a:rPr lang="en-US" dirty="0" smtClean="0"/>
              <a:t>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 smtClean="0"/>
              <a:t>Front-end: </a:t>
            </a:r>
          </a:p>
          <a:p>
            <a:pPr lvl="1"/>
            <a:r>
              <a:rPr lang="en-US" dirty="0" smtClean="0"/>
              <a:t>Completely architecture-independent</a:t>
            </a:r>
          </a:p>
          <a:p>
            <a:pPr lvl="1"/>
            <a:r>
              <a:rPr lang="en-US" dirty="0" smtClean="0"/>
              <a:t>Program validation, type checking</a:t>
            </a:r>
          </a:p>
          <a:p>
            <a:pPr lvl="1"/>
            <a:r>
              <a:rPr lang="en-US" dirty="0" smtClean="0"/>
              <a:t>Architecture-independent optimizations</a:t>
            </a:r>
          </a:p>
          <a:p>
            <a:r>
              <a:rPr lang="en-US" dirty="0" smtClean="0"/>
              <a:t>Mid-end: </a:t>
            </a:r>
          </a:p>
          <a:p>
            <a:pPr lvl="1"/>
            <a:r>
              <a:rPr lang="en-US" dirty="0" smtClean="0"/>
              <a:t>architecture independent optimizations driven by architecture-dependent policies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ame base IR as front-end</a:t>
            </a:r>
          </a:p>
          <a:p>
            <a:r>
              <a:rPr lang="en-US" dirty="0" smtClean="0"/>
              <a:t>Back-end:</a:t>
            </a:r>
          </a:p>
          <a:p>
            <a:pPr lvl="1"/>
            <a:r>
              <a:rPr lang="en-US" dirty="0" smtClean="0"/>
              <a:t>Completely target-dependent</a:t>
            </a:r>
          </a:p>
          <a:p>
            <a:pPr lvl="1"/>
            <a:r>
              <a:rPr lang="en-US" dirty="0" smtClean="0"/>
              <a:t>Resource allocation, code generation</a:t>
            </a:r>
          </a:p>
          <a:p>
            <a:pPr lvl="1"/>
            <a:r>
              <a:rPr lang="en-US" dirty="0" smtClean="0"/>
              <a:t>Can use a custom IR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96291"/>
            <a:ext cx="8229600" cy="513780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Program parsing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Constant folding</a:t>
            </a:r>
          </a:p>
          <a:p>
            <a:pPr lvl="1"/>
            <a:r>
              <a:rPr lang="en-US" dirty="0" smtClean="0"/>
              <a:t>Strength reduction</a:t>
            </a:r>
          </a:p>
          <a:p>
            <a:pPr lvl="1"/>
            <a:r>
              <a:rPr lang="en-US" dirty="0" smtClean="0"/>
              <a:t>Dead code removal</a:t>
            </a:r>
          </a:p>
          <a:p>
            <a:pPr lvl="1"/>
            <a:r>
              <a:rPr lang="en-US" dirty="0" smtClean="0"/>
              <a:t>Control-flow simplifications</a:t>
            </a:r>
          </a:p>
          <a:p>
            <a:r>
              <a:rPr lang="en-US" dirty="0" smtClean="0"/>
              <a:t>Compile-time evaluation &amp; specialization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Deparser inference (for P4 v1.0 programs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147"/>
          </a:xfrm>
        </p:spPr>
        <p:txBody>
          <a:bodyPr/>
          <a:lstStyle/>
          <a:p>
            <a:r>
              <a:rPr lang="en-US" dirty="0" smtClean="0"/>
              <a:t>Mid-end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7420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Mid-end is per-target</a:t>
            </a:r>
          </a:p>
          <a:p>
            <a:r>
              <a:rPr lang="en-US" dirty="0" smtClean="0"/>
              <a:t>Implemented passes:</a:t>
            </a:r>
            <a:endParaRPr lang="en-US" dirty="0"/>
          </a:p>
          <a:p>
            <a:pPr lvl="1"/>
            <a:r>
              <a:rPr lang="en-US" dirty="0" smtClean="0"/>
              <a:t>Give unique names to variables</a:t>
            </a:r>
          </a:p>
          <a:p>
            <a:pPr lvl="1"/>
            <a:r>
              <a:rPr lang="en-US" dirty="0" smtClean="0"/>
              <a:t>Move locals to top-level scope</a:t>
            </a:r>
          </a:p>
          <a:p>
            <a:pPr lvl="1"/>
            <a:r>
              <a:rPr lang="en-US" dirty="0" smtClean="0"/>
              <a:t>Remove returns and exits</a:t>
            </a:r>
          </a:p>
          <a:p>
            <a:pPr lvl="1"/>
            <a:r>
              <a:rPr lang="en-US" dirty="0" err="1" smtClean="0"/>
              <a:t>Inlining</a:t>
            </a:r>
            <a:r>
              <a:rPr lang="en-US" dirty="0" smtClean="0"/>
              <a:t> (control, action)</a:t>
            </a:r>
          </a:p>
          <a:p>
            <a:pPr lvl="1"/>
            <a:r>
              <a:rPr lang="en-US" dirty="0" smtClean="0"/>
              <a:t>Copy propagation</a:t>
            </a:r>
          </a:p>
          <a:p>
            <a:pPr lvl="1"/>
            <a:r>
              <a:rPr lang="en-US" dirty="0" smtClean="0"/>
              <a:t>Clone actions per consumer</a:t>
            </a:r>
          </a:p>
          <a:p>
            <a:pPr lvl="1"/>
            <a:r>
              <a:rPr lang="en-US" dirty="0" smtClean="0"/>
              <a:t>Create actions / tables from statements and actions</a:t>
            </a:r>
          </a:p>
          <a:p>
            <a:r>
              <a:rPr lang="en-US" dirty="0" smtClean="0"/>
              <a:t>To be done:</a:t>
            </a:r>
          </a:p>
          <a:p>
            <a:pPr lvl="1"/>
            <a:r>
              <a:rPr lang="en-US" dirty="0" smtClean="0"/>
              <a:t>Parser </a:t>
            </a:r>
            <a:r>
              <a:rPr lang="en-US" dirty="0" err="1" smtClean="0"/>
              <a:t>inlining</a:t>
            </a:r>
            <a:endParaRPr lang="en-US" dirty="0" smtClean="0"/>
          </a:p>
          <a:p>
            <a:pPr lvl="1"/>
            <a:r>
              <a:rPr lang="en-US" dirty="0"/>
              <a:t>Parser loop </a:t>
            </a:r>
            <a:r>
              <a:rPr lang="en-US" dirty="0" smtClean="0"/>
              <a:t>unrolling</a:t>
            </a:r>
          </a:p>
          <a:p>
            <a:pPr lvl="1"/>
            <a:r>
              <a:rPr lang="en-US" dirty="0"/>
              <a:t>Table fragmentation/coalescing/replication</a:t>
            </a:r>
          </a:p>
          <a:p>
            <a:pPr lvl="1"/>
            <a:r>
              <a:rPr lang="en-US" dirty="0"/>
              <a:t>Parser state </a:t>
            </a:r>
            <a:r>
              <a:rPr lang="en-US" dirty="0" smtClean="0"/>
              <a:t>splitting/combining</a:t>
            </a:r>
          </a:p>
          <a:p>
            <a:pPr lvl="1"/>
            <a:r>
              <a:rPr lang="en-US" dirty="0"/>
              <a:t>Dependency analysis	</a:t>
            </a:r>
          </a:p>
          <a:p>
            <a:pPr lvl="1"/>
            <a:r>
              <a:rPr lang="en-US" dirty="0" smtClean="0"/>
              <a:t>Field segmentation/packing</a:t>
            </a:r>
          </a:p>
          <a:p>
            <a:pPr lvl="1"/>
            <a:r>
              <a:rPr lang="en-US" dirty="0" smtClean="0"/>
              <a:t>Simplify complex expressions</a:t>
            </a:r>
          </a:p>
          <a:p>
            <a:pPr lvl="1"/>
            <a:r>
              <a:rPr lang="en-US" dirty="0" smtClean="0"/>
              <a:t>Remove table &amp; action parameters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Target-specific</a:t>
            </a:r>
          </a:p>
          <a:p>
            <a:r>
              <a:rPr lang="en-US" dirty="0" smtClean="0"/>
              <a:t>Can backtrack, even back into Mid-end</a:t>
            </a:r>
            <a:br>
              <a:rPr lang="en-US" dirty="0" smtClean="0"/>
            </a:br>
            <a:r>
              <a:rPr lang="en-US" dirty="0" smtClean="0"/>
              <a:t>(allows early passes to remake bad decisions)</a:t>
            </a:r>
          </a:p>
          <a:p>
            <a:r>
              <a:rPr lang="en-US" dirty="0" smtClean="0"/>
              <a:t>Lower code further to remove idioms not supported by target</a:t>
            </a:r>
          </a:p>
          <a:p>
            <a:r>
              <a:rPr lang="en-US" dirty="0" smtClean="0"/>
              <a:t>Resource allocation</a:t>
            </a:r>
          </a:p>
          <a:p>
            <a:pPr lvl="1"/>
            <a:r>
              <a:rPr lang="en-US" dirty="0" smtClean="0"/>
              <a:t>Table allocation and placement</a:t>
            </a:r>
          </a:p>
          <a:p>
            <a:pPr lvl="1"/>
            <a:r>
              <a:rPr lang="en-US" dirty="0" smtClean="0"/>
              <a:t>Register allocation</a:t>
            </a:r>
          </a:p>
          <a:p>
            <a:pPr lvl="1"/>
            <a:r>
              <a:rPr lang="en-US" dirty="0" smtClean="0"/>
              <a:t>Parser timing and control</a:t>
            </a:r>
          </a:p>
          <a:p>
            <a:pPr lvl="1"/>
            <a:r>
              <a:rPr lang="en-US" dirty="0" smtClean="0"/>
              <a:t>Allocate “extern” resources</a:t>
            </a:r>
          </a:p>
          <a:p>
            <a:r>
              <a:rPr lang="en-US" dirty="0" smtClean="0"/>
              <a:t>Target specific optimizations</a:t>
            </a:r>
          </a:p>
          <a:p>
            <a:r>
              <a:rPr lang="en-US" dirty="0" smtClean="0"/>
              <a:t>Code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 smtClean="0"/>
              <a:t>Common infrastructure for all compiler passes</a:t>
            </a:r>
          </a:p>
          <a:p>
            <a:pPr lvl="1"/>
            <a:r>
              <a:rPr lang="en-US" dirty="0" smtClean="0"/>
              <a:t>Same IR and visitor base classes</a:t>
            </a:r>
          </a:p>
          <a:p>
            <a:pPr lvl="1"/>
            <a:r>
              <a:rPr lang="en-US" dirty="0" smtClean="0"/>
              <a:t>Common utilities (error reporting, collections, strings, etc.)</a:t>
            </a:r>
          </a:p>
          <a:p>
            <a:r>
              <a:rPr lang="en-US" dirty="0" smtClean="0"/>
              <a:t>C++11, using garbage-collection (-</a:t>
            </a:r>
            <a:r>
              <a:rPr lang="en-US" dirty="0" err="1" smtClean="0"/>
              <a:t>lgc</a:t>
            </a:r>
            <a:r>
              <a:rPr lang="en-US" dirty="0" smtClean="0"/>
              <a:t>)</a:t>
            </a:r>
          </a:p>
          <a:p>
            <a:r>
              <a:rPr lang="en-US" dirty="0" smtClean="0"/>
              <a:t>Clean separation between front-end and back-end</a:t>
            </a:r>
          </a:p>
          <a:p>
            <a:pPr lvl="1"/>
            <a:r>
              <a:rPr lang="en-US" dirty="0" smtClean="0"/>
              <a:t>New back-ends can be added easily</a:t>
            </a:r>
          </a:p>
          <a:p>
            <a:r>
              <a:rPr lang="en-US" dirty="0" smtClean="0"/>
              <a:t>IR can be extended (front-end and back-end have different IRs)</a:t>
            </a:r>
          </a:p>
          <a:p>
            <a:r>
              <a:rPr lang="en-US" dirty="0" smtClean="0"/>
              <a:t>Passes can be added easily</a:t>
            </a:r>
          </a:p>
          <a:p>
            <a:r>
              <a:rPr lang="en-US" dirty="0" smtClean="0"/>
              <a:t>TODO: implement IR serialization as text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 smtClean="0"/>
              <a:t>Additional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 smtClean="0"/>
              <a:t>All documentation is in the source tree</a:t>
            </a:r>
          </a:p>
          <a:p>
            <a:r>
              <a:rPr lang="en-US" dirty="0" smtClean="0"/>
              <a:t>Root of the documentation is in the docs/ folder of the source tree</a:t>
            </a:r>
          </a:p>
          <a:p>
            <a:r>
              <a:rPr lang="en-US" dirty="0"/>
              <a:t>P</a:t>
            </a:r>
            <a:r>
              <a:rPr lang="en-US" dirty="0" smtClean="0"/>
              <a:t>rovides links to other documentation files</a:t>
            </a:r>
          </a:p>
          <a:p>
            <a:r>
              <a:rPr lang="en-US" dirty="0" smtClean="0"/>
              <a:t>Each back-end can have additional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 Organization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106097"/>
            <a:ext cx="10515600" cy="866990"/>
          </a:xfrm>
        </p:spPr>
        <p:txBody>
          <a:bodyPr/>
          <a:lstStyle/>
          <a:p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76" y="1247614"/>
            <a:ext cx="8231769" cy="4929349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 smtClean="0"/>
              <a:t>Required software is described in docs/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build: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check –j4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Compiler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 smtClean="0"/>
              <a:t>Support current and future versions of P4</a:t>
            </a:r>
          </a:p>
          <a:p>
            <a:r>
              <a:rPr lang="en-US" dirty="0" smtClean="0"/>
              <a:t>Support multiple back-ends</a:t>
            </a:r>
          </a:p>
          <a:p>
            <a:pPr lvl="1"/>
            <a:r>
              <a:rPr lang="en-US" dirty="0" smtClean="0"/>
              <a:t>Generate code for ASICs and other targets</a:t>
            </a:r>
          </a:p>
          <a:p>
            <a:r>
              <a:rPr lang="en-US" dirty="0" smtClean="0"/>
              <a:t>Provide support for other tools (debuggers, IDEs, control-plane, etc.)</a:t>
            </a:r>
          </a:p>
          <a:p>
            <a:r>
              <a:rPr lang="en-US" dirty="0" smtClean="0"/>
              <a:t>Open-source front-end</a:t>
            </a:r>
          </a:p>
          <a:p>
            <a:r>
              <a:rPr lang="en-US" dirty="0" smtClean="0"/>
              <a:t>Extensible architecture (easy to add new passes and optimizations)</a:t>
            </a:r>
          </a:p>
          <a:p>
            <a:r>
              <a:rPr lang="en-US" dirty="0" smtClean="0"/>
              <a:t>Use modern compiler techniques </a:t>
            </a:r>
            <a:br>
              <a:rPr lang="en-US" dirty="0" smtClean="0"/>
            </a:br>
            <a:r>
              <a:rPr lang="en-US" dirty="0" smtClean="0"/>
              <a:t>(immutable IR, visitor patterns, strong type checking, etc.)</a:t>
            </a:r>
          </a:p>
          <a:p>
            <a:r>
              <a:rPr lang="en-US" dirty="0" smtClean="0"/>
              <a:t>Comprehensive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 smtClean="0"/>
              <a:t>Build process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IR definition files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ir.</a:t>
            </a:r>
            <a:r>
              <a:rPr lang="en-US" dirty="0" smtClean="0"/>
              <a:t>*</a:t>
            </a:r>
          </a:p>
          <a:p>
            <a:pPr algn="ctr"/>
            <a:r>
              <a:rPr lang="en-US" dirty="0" smtClean="0"/>
              <a:t>visitor.*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 and visitor </a:t>
            </a:r>
            <a:br>
              <a:rPr lang="en-US" dirty="0" smtClean="0"/>
            </a:br>
            <a:r>
              <a:rPr lang="en-US" dirty="0" smtClean="0"/>
              <a:t>C++ code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backend.</a:t>
            </a:r>
            <a:br>
              <a:rPr lang="en-US" dirty="0" smtClean="0"/>
            </a:br>
            <a:r>
              <a:rPr lang="en-US" dirty="0" err="1" smtClean="0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frontend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589736" y="1945972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backend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9175524" y="2622247"/>
            <a:ext cx="65045" cy="830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 compiler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libp4c</a:t>
            </a:r>
            <a:br>
              <a:rPr lang="en-US" dirty="0" smtClean="0"/>
            </a:br>
            <a:r>
              <a:rPr lang="en-US" dirty="0" err="1" smtClean="0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ir</a:t>
            </a:r>
            <a:r>
              <a:rPr lang="en-US" dirty="0" smtClean="0"/>
              <a:t>-generator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c++</a:t>
            </a:r>
            <a:r>
              <a:rPr lang="en-US" dirty="0" smtClean="0"/>
              <a:t> compiler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p4v1.2-lex.l, </a:t>
            </a:r>
            <a:br>
              <a:rPr lang="en-US" smtClean="0"/>
            </a:br>
            <a:r>
              <a:rPr lang="en-US" smtClean="0"/>
              <a:t>p4v1.2-parse.ypp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flex</a:t>
            </a:r>
            <a:br>
              <a:rPr lang="en-US" smtClean="0"/>
            </a:br>
            <a:r>
              <a:rPr lang="en-US" smtClean="0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p4-lex.l, </a:t>
            </a:r>
            <a:br>
              <a:rPr lang="en-US" smtClean="0"/>
            </a:br>
            <a:r>
              <a:rPr lang="en-US" smtClean="0"/>
              <a:t>p4-parse.ypp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data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v1.1</a:t>
            </a:r>
          </a:p>
          <a:p>
            <a:pPr algn="ctr"/>
            <a:r>
              <a:rPr lang="en-US" sz="2400" dirty="0" smtClean="0"/>
              <a:t>parser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3916" y="2993869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v1.1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10608" y="4434866"/>
            <a:ext cx="8034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P4</a:t>
            </a:r>
          </a:p>
          <a:p>
            <a:r>
              <a:rPr lang="en-US" sz="2800" dirty="0" smtClean="0"/>
              <a:t>v1.2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2481986" y="3114107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v1.1</a:t>
            </a:r>
            <a:br>
              <a:rPr lang="en-US" sz="2000" smtClean="0"/>
            </a:br>
            <a:r>
              <a:rPr lang="en-US" sz="2000" smtClean="0"/>
              <a:t>IR</a:t>
            </a:r>
            <a:endParaRPr lang="en-US" sz="2000"/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967341" y="3470923"/>
            <a:ext cx="2934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1114033" y="4911920"/>
            <a:ext cx="222833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236492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105875" y="3468050"/>
            <a:ext cx="2364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67757" y="3837478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v1.2</a:t>
            </a:r>
            <a:br>
              <a:rPr lang="en-US" sz="2000" dirty="0" smtClean="0"/>
            </a:br>
            <a:r>
              <a:rPr lang="en-US" sz="2000" dirty="0" smtClean="0"/>
              <a:t>IR</a:t>
            </a:r>
            <a:endParaRPr lang="en-US" sz="2000" dirty="0"/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91421"/>
            <a:ext cx="472985" cy="720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472985" cy="723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v1.2</a:t>
            </a:r>
          </a:p>
          <a:p>
            <a:pPr algn="ctr"/>
            <a:r>
              <a:rPr lang="en-US" sz="2400" dirty="0" smtClean="0"/>
              <a:t>front-end</a:t>
            </a:r>
            <a:endParaRPr lang="en-US" sz="2400" dirty="0"/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591646" y="4191421"/>
            <a:ext cx="1926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317216" y="3829735"/>
            <a:ext cx="623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mtClean="0"/>
              <a:t>v1.2</a:t>
            </a:r>
            <a:br>
              <a:rPr lang="en-US" sz="2000" smtClean="0"/>
            </a:br>
            <a:r>
              <a:rPr lang="en-US" sz="2000" smtClean="0"/>
              <a:t>IR</a:t>
            </a:r>
            <a:endParaRPr lang="en-US" sz="2000" dirty="0"/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3678"/>
            <a:ext cx="158596" cy="7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524686" y="3649597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ebpf</a:t>
            </a:r>
            <a:endParaRPr lang="en-US" sz="2400" dirty="0" smtClean="0"/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941105" y="4183208"/>
            <a:ext cx="265493" cy="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524686" y="2452045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your</a:t>
            </a:r>
            <a:br>
              <a:rPr lang="en-US" sz="2400" dirty="0" smtClean="0"/>
            </a:br>
            <a:r>
              <a:rPr lang="en-US" sz="2400" dirty="0" smtClean="0"/>
              <a:t>own</a:t>
            </a:r>
            <a:br>
              <a:rPr lang="en-US" sz="2400" dirty="0" smtClean="0"/>
            </a:br>
            <a:r>
              <a:rPr lang="en-US" sz="2400" dirty="0" smtClean="0"/>
              <a:t>backend</a:t>
            </a:r>
            <a:endParaRPr lang="en-US" sz="2400" dirty="0"/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 flipV="1">
            <a:off x="7941105" y="2993868"/>
            <a:ext cx="265493" cy="11898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  <a:endCxn id="84" idx="1"/>
          </p:cNvCxnSpPr>
          <p:nvPr/>
        </p:nvCxnSpPr>
        <p:spPr>
          <a:xfrm flipV="1">
            <a:off x="11019717" y="4185429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1019717" y="2969173"/>
            <a:ext cx="288708" cy="246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308425" y="2507508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target-</a:t>
            </a:r>
            <a:br>
              <a:rPr lang="en-US" smtClean="0"/>
            </a:br>
            <a:r>
              <a:rPr lang="en-US" smtClean="0"/>
              <a:t>specific</a:t>
            </a:r>
            <a:endParaRPr lang="en-US" dirty="0" smtClean="0"/>
          </a:p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1342217" y="4000763"/>
            <a:ext cx="81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524686" y="4882845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BMv2</a:t>
            </a:r>
          </a:p>
          <a:p>
            <a:pPr algn="ctr"/>
            <a:r>
              <a:rPr lang="en-US" sz="2400" dirty="0" smtClean="0"/>
              <a:t>back-end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1019717" y="5418677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342217" y="5234011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JSON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>
            <a:off x="7941105" y="4183678"/>
            <a:ext cx="253970" cy="12349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206598" y="3641384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2" name="Rectangle 51"/>
          <p:cNvSpPr/>
          <p:nvPr/>
        </p:nvSpPr>
        <p:spPr>
          <a:xfrm>
            <a:off x="8195075" y="4876853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mid-</a:t>
            </a:r>
            <a:br>
              <a:rPr lang="en-US" sz="2400" dirty="0" smtClean="0"/>
            </a:br>
            <a:r>
              <a:rPr lang="en-US" sz="2400" dirty="0" smtClean="0"/>
              <a:t>end</a:t>
            </a:r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8206598" y="2452044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mid</a:t>
            </a:r>
            <a:endParaRPr lang="en-US" sz="2400" dirty="0"/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94236" y="2993868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94236" y="4183208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82713" y="5418677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135610" y="1645113"/>
            <a:ext cx="12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incomplete</a:t>
            </a:r>
            <a:endParaRPr lang="en-US" i="1" dirty="0"/>
          </a:p>
        </p:txBody>
      </p:sp>
      <p:sp>
        <p:nvSpPr>
          <p:cNvPr id="59" name="Down Arrow 58"/>
          <p:cNvSpPr/>
          <p:nvPr/>
        </p:nvSpPr>
        <p:spPr>
          <a:xfrm>
            <a:off x="8576930" y="2047460"/>
            <a:ext cx="333154" cy="324142"/>
          </a:xfrm>
          <a:prstGeom prst="down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18" y="372874"/>
            <a:ext cx="10515600" cy="1325563"/>
          </a:xfrm>
        </p:spPr>
        <p:txBody>
          <a:bodyPr/>
          <a:lstStyle/>
          <a:p>
            <a:r>
              <a:rPr lang="en-US" dirty="0" smtClean="0"/>
              <a:t>Source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574" y="0"/>
            <a:ext cx="9193426" cy="68580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p4c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build                     -- recommended place to build binary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p4include                 -- standard P4 files needed by the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compiler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v12test               -- empty back-end for testing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ebpf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extended Berkeley Packet Filters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bmv2                  -- behavioral model version 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extensions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XXXX                  --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symlinks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to custom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back-ends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docs                      --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documentation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frontends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common                -- common front-end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utilities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p4v1                  -- P4 v1.0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             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-- P4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front-end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    -- core internal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representation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lib                       -- common utilities (libp4toolkit.a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  -- code that may be useful for writing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mid-ends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test                      --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unittests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-- unit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code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├──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tools                     -- external programs used in the build/test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process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│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-generator          -- code for the IR C++ class hierarchy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generator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└──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        -- test inputs and reference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outputs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           -- P4 v1.2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          -- P4 v1.2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v1_2_errors_outputs   -- Expected outputs from v1.2 negative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v1_2_samples_outputs  -- Expected outputs from v1.2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tests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v1_errors             -- P4 v1 negative input test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programs</a:t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├── v1_samples_outputs    -- Expected outputs from v1 tests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6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└── v1_samples            -- P4 v1 input test programs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05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04" y="1204856"/>
            <a:ext cx="12027049" cy="5497158"/>
          </a:xfrm>
        </p:spPr>
        <p:txBody>
          <a:bodyPr>
            <a:normAutofit fontScale="85000" lnSpcReduction="20000"/>
          </a:bodyPr>
          <a:lstStyle/>
          <a:p>
            <a:r>
              <a:rPr lang="en-US" sz="3800" dirty="0" smtClean="0"/>
              <a:t>Using GNU </a:t>
            </a:r>
            <a:r>
              <a:rPr lang="en-US" sz="3800" dirty="0" err="1" smtClean="0"/>
              <a:t>autotools</a:t>
            </a:r>
            <a:r>
              <a:rPr lang="en-US" sz="3800" dirty="0" smtClean="0"/>
              <a:t>/</a:t>
            </a:r>
            <a:r>
              <a:rPr lang="en-US" sz="3800" dirty="0" err="1" smtClean="0"/>
              <a:t>automake</a:t>
            </a:r>
            <a:endParaRPr lang="en-US" sz="3800" dirty="0" smtClean="0"/>
          </a:p>
          <a:p>
            <a:r>
              <a:rPr lang="en-US" sz="3800" dirty="0" smtClean="0"/>
              <a:t>We are not using recursive </a:t>
            </a:r>
            <a:r>
              <a:rPr lang="en-US" sz="3800" dirty="0" err="1"/>
              <a:t>M</a:t>
            </a:r>
            <a:r>
              <a:rPr lang="en-US" sz="3800" dirty="0" err="1" smtClean="0"/>
              <a:t>akefiles</a:t>
            </a:r>
            <a:endParaRPr lang="en-US" sz="3800" dirty="0" smtClean="0"/>
          </a:p>
          <a:p>
            <a:pPr lvl="1"/>
            <a:r>
              <a:rPr lang="en-US" sz="2900" dirty="0" smtClean="0"/>
              <a:t>It’s just a big </a:t>
            </a:r>
            <a:r>
              <a:rPr lang="en-US" sz="2900" dirty="0" err="1"/>
              <a:t>M</a:t>
            </a:r>
            <a:r>
              <a:rPr lang="en-US" sz="2900" dirty="0" err="1" smtClean="0"/>
              <a:t>akefile</a:t>
            </a:r>
            <a:r>
              <a:rPr lang="en-US" sz="2900" dirty="0" smtClean="0"/>
              <a:t> broken into pieces</a:t>
            </a:r>
          </a:p>
          <a:p>
            <a:pPr lvl="1"/>
            <a:r>
              <a:rPr lang="en-US" sz="2900" dirty="0" smtClean="0"/>
              <a:t>That’s why all paths are relative to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</a:t>
            </a:r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</a:t>
            </a:r>
            <a:r>
              <a:rPr lang="en-US" sz="3800" dirty="0" smtClean="0"/>
              <a:t>edited by humans are </a:t>
            </a:r>
            <a:r>
              <a:rPr lang="en-US" sz="3800" dirty="0"/>
              <a:t>all called </a:t>
            </a:r>
            <a:r>
              <a:rPr lang="en-US" sz="3800" dirty="0" err="1" smtClean="0"/>
              <a:t>Makefile.am</a:t>
            </a:r>
            <a:endParaRPr lang="en-US" sz="3800" dirty="0" smtClean="0"/>
          </a:p>
          <a:p>
            <a:r>
              <a:rPr lang="en-US" sz="3800" dirty="0" smtClean="0"/>
              <a:t>Some parts of the </a:t>
            </a:r>
            <a:r>
              <a:rPr lang="en-US" sz="3800" dirty="0" err="1" smtClean="0"/>
              <a:t>makefile</a:t>
            </a:r>
            <a:r>
              <a:rPr lang="en-US" sz="3800" dirty="0" smtClean="0"/>
              <a:t> are generated automatically</a:t>
            </a:r>
          </a:p>
          <a:p>
            <a:pPr lvl="1"/>
            <a:r>
              <a:rPr lang="en-US" sz="2900" dirty="0" smtClean="0"/>
              <a:t>For testing purposes, the gen-</a:t>
            </a:r>
            <a:r>
              <a:rPr lang="en-US" sz="2900" dirty="0" err="1" smtClean="0"/>
              <a:t>tests.py</a:t>
            </a:r>
            <a:r>
              <a:rPr lang="en-US" sz="2900" dirty="0" smtClean="0"/>
              <a:t> script generates a </a:t>
            </a:r>
            <a:r>
              <a:rPr lang="en-US" sz="2900" dirty="0" err="1" smtClean="0"/>
              <a:t>makefile</a:t>
            </a:r>
            <a:r>
              <a:rPr lang="en-US" sz="2900" dirty="0" smtClean="0"/>
              <a:t> with 1 line / test</a:t>
            </a:r>
          </a:p>
          <a:p>
            <a:pPr lvl="1"/>
            <a:r>
              <a:rPr lang="en-US" sz="2900" dirty="0" smtClean="0"/>
              <a:t>The example below will generate one TESTS line for each file that matches $(</a:t>
            </a:r>
            <a:r>
              <a:rPr lang="en-US" sz="2900" dirty="0" err="1" smtClean="0"/>
              <a:t>srcdir</a:t>
            </a:r>
            <a:r>
              <a:rPr lang="en-US" sz="2900" dirty="0" smtClean="0"/>
              <a:t>)/</a:t>
            </a:r>
            <a:r>
              <a:rPr lang="en-US" sz="2900" dirty="0" err="1" smtClean="0"/>
              <a:t>testdata</a:t>
            </a:r>
            <a:r>
              <a:rPr lang="en-US" sz="2900" dirty="0" smtClean="0"/>
              <a:t>/v1_2_samples/*.p4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	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	</a:t>
            </a:r>
          </a:p>
          <a:p>
            <a:pPr marL="0" indent="0">
              <a:buNone/>
            </a:pP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)/v12tests.am: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testdata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/v1_2_samples/*.p4 	</a:t>
            </a:r>
          </a:p>
          <a:p>
            <a:pPr marL="0" indent="0">
              <a:buNone/>
            </a:pP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sz="2100" dirty="0" smtClean="0">
                <a:latin typeface="Consolas" charset="0"/>
                <a:ea typeface="Consolas" charset="0"/>
                <a:cs typeface="Consolas" charset="0"/>
              </a:rPr>
              <a:t>@$(GENTESTS) 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 v12 $(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sz="2100" dirty="0" err="1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sz="2100" dirty="0">
                <a:latin typeface="Consolas" charset="0"/>
                <a:ea typeface="Consolas" charset="0"/>
                <a:cs typeface="Consolas" charset="0"/>
              </a:rPr>
              <a:t>/v12test/run-v12-sample.py $^ &gt;$@	</a:t>
            </a:r>
          </a:p>
          <a:p>
            <a:pPr lvl="1"/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264" y="631265"/>
            <a:ext cx="2054411" cy="2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98270" y="1349886"/>
            <a:ext cx="3416362" cy="38338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144" y="1825625"/>
            <a:ext cx="10963656" cy="4351338"/>
          </a:xfrm>
        </p:spPr>
        <p:txBody>
          <a:bodyPr/>
          <a:lstStyle/>
          <a:p>
            <a:r>
              <a:rPr lang="en-US" dirty="0" smtClean="0"/>
              <a:t>Done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bootstrap.sh</a:t>
            </a:r>
            <a:r>
              <a:rPr lang="en-US" dirty="0" smtClean="0"/>
              <a:t> script</a:t>
            </a:r>
          </a:p>
          <a:p>
            <a:r>
              <a:rPr lang="en-US" dirty="0" smtClean="0"/>
              <a:t>First step is to create the </a:t>
            </a:r>
            <a:r>
              <a:rPr lang="en-US" dirty="0" err="1" smtClean="0"/>
              <a:t>toplevel</a:t>
            </a:r>
            <a:r>
              <a:rPr lang="en-US" dirty="0" smtClean="0"/>
              <a:t> file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This file is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include</a:t>
            </a:r>
            <a:r>
              <a:rPr lang="en-US" dirty="0" err="1" smtClean="0"/>
              <a:t>’d</a:t>
            </a:r>
            <a:r>
              <a:rPr lang="en-US" dirty="0" smtClean="0"/>
              <a:t> in the </a:t>
            </a:r>
            <a:r>
              <a:rPr lang="en-US" dirty="0" err="1" smtClean="0"/>
              <a:t>toplevel</a:t>
            </a:r>
            <a:r>
              <a:rPr lang="en-US" dirty="0" smtClean="0"/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Created by a script called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find-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makefiles.sh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It contains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@include</a:t>
            </a:r>
            <a:r>
              <a:rPr lang="en-US" dirty="0" smtClean="0"/>
              <a:t>s to all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found in </a:t>
            </a:r>
            <a:br>
              <a:rPr lang="en-US" dirty="0" smtClean="0"/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endParaRPr lang="en-US" dirty="0"/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r>
              <a:rPr lang="en-US" dirty="0" smtClean="0"/>
              <a:t> includes all files named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/*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extensions/*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041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158" y="100853"/>
            <a:ext cx="10515600" cy="922149"/>
          </a:xfrm>
        </p:spPr>
        <p:txBody>
          <a:bodyPr/>
          <a:lstStyle/>
          <a:p>
            <a:r>
              <a:rPr lang="en-US" dirty="0" err="1" smtClean="0"/>
              <a:t>Makefile.am</a:t>
            </a:r>
            <a:r>
              <a:rPr lang="en-US" dirty="0" smtClean="0"/>
              <a:t> top-level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725" y="1130579"/>
            <a:ext cx="11724467" cy="56491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Variables that are appended to in sub-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Makefiles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Please use += to add values to these variables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The first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7 are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standard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automake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variables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CLEANFILES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Files to remove on clean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bin_PROGRAMS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Binaries built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noinst_LIBRARIES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# Static libraries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noinst_PROGRAMS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=              # Binaries built that are not installed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BUILT_SOURCES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Generated source files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TESTS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     # Tests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execute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XFAIL_TESTS =                  # Tests that are supposed to fail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# Files that should be passed to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# Files that generate the IR	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                  # Other files that contribute to the IR	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lib/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tools/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frontends/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include $(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midend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include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otherMakefiles.am</a:t>
            </a:r>
            <a:endParaRPr lang="en-US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3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create a new back-end?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your code in a separate repository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symlink</a:t>
            </a:r>
            <a:r>
              <a:rPr lang="en-US" dirty="0" smtClean="0"/>
              <a:t> </a:t>
            </a:r>
            <a:r>
              <a:rPr lang="en-US" dirty="0"/>
              <a:t>to your code </a:t>
            </a:r>
            <a:r>
              <a:rPr lang="en-US" dirty="0" smtClean="0"/>
              <a:t>in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 smtClean="0"/>
              <a:t> folder</a:t>
            </a:r>
          </a:p>
          <a:p>
            <a:pPr lvl="1"/>
            <a:r>
              <a:rPr lang="en-US" dirty="0" smtClean="0"/>
              <a:t>e.g.,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ln –s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myBackEnd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extensions</a:t>
            </a:r>
          </a:p>
          <a:p>
            <a:r>
              <a:rPr lang="en-US" dirty="0" smtClean="0"/>
              <a:t>Files you have to provide: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r>
              <a:rPr lang="en-US" dirty="0" smtClean="0"/>
              <a:t> – included in compiler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Makefile.am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addconfig.ac</a:t>
            </a:r>
            <a:r>
              <a:rPr lang="en-US" dirty="0" smtClean="0"/>
              <a:t> – included in top-level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configure.ac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Run ‘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distclean</a:t>
            </a:r>
            <a:r>
              <a:rPr lang="en-US" dirty="0" smtClean="0"/>
              <a:t>’ if you add/remove new back-ends</a:t>
            </a:r>
          </a:p>
          <a:p>
            <a:r>
              <a:rPr lang="en-US" dirty="0" smtClean="0"/>
              <a:t>You can extend the IR (add new *.</a:t>
            </a:r>
            <a:r>
              <a:rPr lang="en-US" dirty="0" err="1" smtClean="0"/>
              <a:t>def</a:t>
            </a:r>
            <a:r>
              <a:rPr lang="en-US" dirty="0" smtClean="0"/>
              <a:t> files)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files in docs/ folder for coding standards</a:t>
            </a:r>
          </a:p>
          <a:p>
            <a:r>
              <a:rPr lang="en-US" dirty="0" smtClean="0"/>
              <a:t>Modified Google C++ coding guidelines</a:t>
            </a:r>
          </a:p>
          <a:p>
            <a:r>
              <a:rPr lang="en-US" dirty="0" smtClean="0"/>
              <a:t>Google’s </a:t>
            </a:r>
            <a:r>
              <a:rPr lang="en-US" dirty="0" err="1" smtClean="0"/>
              <a:t>cpplint.py</a:t>
            </a:r>
            <a:r>
              <a:rPr lang="en-US" dirty="0" smtClean="0"/>
              <a:t> with our customized rules (in tools/)</a:t>
            </a:r>
          </a:p>
          <a:p>
            <a:pPr lvl="1"/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will report all errors</a:t>
            </a:r>
          </a:p>
          <a:p>
            <a:r>
              <a:rPr lang="en-US" dirty="0" smtClean="0"/>
              <a:t>To inhibit an error you can use in your code // NOLINT</a:t>
            </a:r>
          </a:p>
          <a:p>
            <a:pPr lvl="1"/>
            <a:r>
              <a:rPr lang="en-US" dirty="0" smtClean="0"/>
              <a:t>But don’t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and Visitors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ir.h</a:t>
            </a:r>
            <a:r>
              <a:rPr lang="en-US" dirty="0" smtClean="0"/>
              <a:t> and </a:t>
            </a:r>
            <a:r>
              <a:rPr lang="en-US" dirty="0" err="1" smtClean="0"/>
              <a:t>ir</a:t>
            </a:r>
            <a:r>
              <a:rPr lang="en-US" dirty="0" smtClean="0"/>
              <a:t>/</a:t>
            </a:r>
            <a:r>
              <a:rPr lang="en-US" dirty="0" err="1" smtClean="0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Representation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Immutable</a:t>
            </a:r>
          </a:p>
          <a:p>
            <a:pPr lvl="1"/>
            <a:r>
              <a:rPr lang="en-US" dirty="0" smtClean="0"/>
              <a:t>Can share IR objects safely</a:t>
            </a:r>
          </a:p>
          <a:p>
            <a:pPr lvl="1"/>
            <a:r>
              <a:rPr lang="en-US" dirty="0" smtClean="0"/>
              <a:t>Even in a multi-threaded environment</a:t>
            </a:r>
          </a:p>
          <a:p>
            <a:pPr lvl="1"/>
            <a:r>
              <a:rPr lang="en-US" dirty="0" smtClean="0"/>
              <a:t>You cannot corrupt someone else’s state</a:t>
            </a:r>
          </a:p>
          <a:p>
            <a:r>
              <a:rPr lang="en-US" dirty="0" smtClean="0"/>
              <a:t>Strongly-typed (hard to build incorrect programs)</a:t>
            </a:r>
          </a:p>
          <a:p>
            <a:r>
              <a:rPr lang="en-US" dirty="0" smtClean="0"/>
              <a:t>DAG structure</a:t>
            </a:r>
          </a:p>
          <a:p>
            <a:pPr lvl="1"/>
            <a:r>
              <a:rPr lang="en-US" dirty="0" smtClean="0"/>
              <a:t>No parent pointers</a:t>
            </a:r>
          </a:p>
          <a:p>
            <a:pPr lvl="1"/>
            <a:r>
              <a:rPr lang="en-US" dirty="0" smtClean="0"/>
              <a:t>IR sub-</a:t>
            </a:r>
            <a:r>
              <a:rPr lang="en-US" dirty="0" err="1" smtClean="0"/>
              <a:t>dags</a:t>
            </a:r>
            <a:r>
              <a:rPr lang="en-US" dirty="0" smtClean="0"/>
              <a:t> can be reused</a:t>
            </a:r>
          </a:p>
          <a:p>
            <a:pPr lvl="2"/>
            <a:r>
              <a:rPr lang="en-US" dirty="0" smtClean="0"/>
              <a:t>in practice this happens rarely</a:t>
            </a:r>
          </a:p>
          <a:p>
            <a:r>
              <a:rPr lang="en-US" dirty="0" smtClean="0"/>
              <a:t>Manipulated almost exclusively by visitors</a:t>
            </a:r>
          </a:p>
          <a:p>
            <a:r>
              <a:rPr lang="en-US" dirty="0" smtClean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shared sub-DAG</a:t>
            </a:r>
            <a:endParaRPr lang="en-US"/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Compiler source code (C++)</a:t>
            </a:r>
          </a:p>
          <a:p>
            <a:pPr lvl="1"/>
            <a:r>
              <a:rPr lang="en-US" dirty="0" smtClean="0"/>
              <a:t>currently alpha quality release</a:t>
            </a:r>
            <a:endParaRPr lang="en-US" dirty="0"/>
          </a:p>
          <a:p>
            <a:r>
              <a:rPr lang="en-US" dirty="0" smtClean="0"/>
              <a:t>Two front-ends</a:t>
            </a:r>
          </a:p>
          <a:p>
            <a:pPr lvl="1"/>
            <a:r>
              <a:rPr lang="en-US" dirty="0" smtClean="0"/>
              <a:t>P4 v1.0/v1.1</a:t>
            </a:r>
          </a:p>
          <a:p>
            <a:pPr lvl="1"/>
            <a:r>
              <a:rPr lang="en-US" dirty="0" smtClean="0"/>
              <a:t>P4 v1.2</a:t>
            </a:r>
          </a:p>
          <a:p>
            <a:r>
              <a:rPr lang="en-US" dirty="0" smtClean="0"/>
              <a:t>Converter P4 v1.0 / v1.1 =&gt; P4 v1.2</a:t>
            </a:r>
          </a:p>
          <a:p>
            <a:r>
              <a:rPr lang="en-US" dirty="0" smtClean="0"/>
              <a:t>Three back-end prototypes</a:t>
            </a:r>
          </a:p>
          <a:p>
            <a:pPr lvl="1"/>
            <a:r>
              <a:rPr lang="en-US" dirty="0" err="1" smtClean="0"/>
              <a:t>eBPF</a:t>
            </a:r>
            <a:r>
              <a:rPr lang="en-US" dirty="0" smtClean="0"/>
              <a:t> =&gt; generates C code that can be compiled to extended Berkeley Packet Filters programs</a:t>
            </a:r>
          </a:p>
          <a:p>
            <a:pPr lvl="1"/>
            <a:r>
              <a:rPr lang="en-US" dirty="0" smtClean="0"/>
              <a:t>bmv2 =&gt; generates JSON files that can be used to drive the </a:t>
            </a:r>
            <a:r>
              <a:rPr lang="en-US" dirty="0" err="1" smtClean="0"/>
              <a:t>simple_switch</a:t>
            </a:r>
            <a:r>
              <a:rPr lang="en-US" dirty="0" smtClean="0"/>
              <a:t> network simulator built using BMv2 (behavioral model version 2)</a:t>
            </a:r>
          </a:p>
          <a:p>
            <a:pPr lvl="1"/>
            <a:r>
              <a:rPr lang="en-US" dirty="0" smtClean="0"/>
              <a:t>v12test =&gt; fake test back-end</a:t>
            </a:r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Visitor_pattern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 smtClean="0"/>
              <a:t>“Structure” = IR</a:t>
            </a:r>
          </a:p>
          <a:p>
            <a:pPr marL="457200" indent="-457200"/>
            <a:r>
              <a:rPr lang="en-US" dirty="0" smtClean="0"/>
              <a:t>“Algorithms” = program manipulations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kinds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932109"/>
              </p:ext>
            </p:extLst>
          </p:nvPr>
        </p:nvGraphicFramePr>
        <p:xfrm>
          <a:off x="1206990" y="1690688"/>
          <a:ext cx="9778020" cy="45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98"/>
                <a:gridCol w="7461522"/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4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simplified visitor that does not modify any nodes, </a:t>
                      </a:r>
                      <a:b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just collects information.</a:t>
                      </a:r>
                      <a:endParaRPr lang="en-US" sz="24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change the tree/dag structure, </a:t>
                      </a:r>
                      <a:b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but may “modify” nodes in place.</a:t>
                      </a:r>
                      <a:endParaRPr lang="en-US" sz="2400" dirty="0"/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 	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796908">
                <a:tc>
                  <a:txBody>
                    <a:bodyPr/>
                    <a:lstStyle/>
                    <a:p>
                      <a:r>
                        <a:rPr lang="en-US" sz="2400" b="0" dirty="0" err="1" smtClean="0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400" b="0" baseline="0" dirty="0" smtClean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</a:t>
                      </a:r>
                      <a:endParaRPr lang="en-US" sz="2400" b="0" dirty="0" smtClean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repeats</a:t>
                      </a:r>
                      <a:r>
                        <a:rPr lang="en-US" sz="2400" baseline="0" dirty="0" smtClean="0"/>
                        <a:t> a sequence of visitors 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Top-level visitor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Visitors can be chained.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877" y="92990"/>
            <a:ext cx="2945975" cy="29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smtClean="0"/>
              <a:t>IR rewriting using visitors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593385" y="2989534"/>
            <a:ext cx="858055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 smtClean="0"/>
              <a:t>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~145 classes</a:t>
            </a:r>
          </a:p>
          <a:p>
            <a:r>
              <a:rPr lang="en-US" dirty="0" smtClean="0"/>
              <a:t>P4 v1.0 (v1.def – 29 classes) and P4 v1.2 (all other *.</a:t>
            </a:r>
            <a:r>
              <a:rPr lang="en-US" dirty="0" err="1" smtClean="0"/>
              <a:t>def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Few classes in common to v1.0 and v1.2</a:t>
            </a:r>
          </a:p>
          <a:p>
            <a:r>
              <a:rPr lang="en-US" dirty="0" smtClean="0"/>
              <a:t>Java-like inheritance</a:t>
            </a:r>
          </a:p>
          <a:p>
            <a:pPr lvl="1"/>
            <a:r>
              <a:rPr lang="en-US" dirty="0" err="1" smtClean="0"/>
              <a:t>INode</a:t>
            </a:r>
            <a:r>
              <a:rPr lang="en-US" dirty="0" smtClean="0"/>
              <a:t> base virtual class</a:t>
            </a:r>
          </a:p>
          <a:p>
            <a:pPr lvl="1"/>
            <a:r>
              <a:rPr lang="en-US" dirty="0" smtClean="0"/>
              <a:t>All IR classes descend from Node (</a:t>
            </a:r>
            <a:r>
              <a:rPr lang="en-US" dirty="0" err="1" smtClean="0"/>
              <a:t>node.cpp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Some nodes may implement multiple interfaces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IDeclaration</a:t>
            </a:r>
            <a:r>
              <a:rPr lang="en-US" dirty="0" smtClean="0"/>
              <a:t> and </a:t>
            </a:r>
            <a:r>
              <a:rPr lang="en-US" dirty="0" err="1" smtClean="0"/>
              <a:t>INamespace</a:t>
            </a:r>
            <a:endParaRPr lang="en-US" dirty="0" smtClean="0"/>
          </a:p>
          <a:p>
            <a:r>
              <a:rPr lang="en-US" dirty="0" smtClean="0"/>
              <a:t>Core abstract classes</a:t>
            </a:r>
          </a:p>
          <a:p>
            <a:pPr lvl="1"/>
            <a:r>
              <a:rPr lang="en-US" dirty="0" smtClean="0"/>
              <a:t>Expression – base class for all expressions</a:t>
            </a:r>
          </a:p>
          <a:p>
            <a:pPr lvl="1"/>
            <a:r>
              <a:rPr lang="en-US" dirty="0" smtClean="0"/>
              <a:t>Type – base class for all types</a:t>
            </a:r>
          </a:p>
          <a:p>
            <a:pPr lvl="1"/>
            <a:r>
              <a:rPr lang="en-US" dirty="0" smtClean="0"/>
              <a:t>Statement – base class for all statements</a:t>
            </a:r>
          </a:p>
          <a:p>
            <a:pPr lvl="1"/>
            <a:r>
              <a:rPr lang="en-US" dirty="0" smtClean="0"/>
              <a:t>Declaration – base class for many declarations</a:t>
            </a:r>
          </a:p>
          <a:p>
            <a:pPr lvl="1"/>
            <a:r>
              <a:rPr lang="en-US" dirty="0" err="1" smtClean="0"/>
              <a:t>Type_Declaration</a:t>
            </a:r>
            <a:r>
              <a:rPr lang="en-US" dirty="0" smtClean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2696"/>
          </a:xfrm>
        </p:spPr>
        <p:txBody>
          <a:bodyPr/>
          <a:lstStyle/>
          <a:p>
            <a:r>
              <a:rPr lang="en-US" dirty="0" smtClean="0"/>
              <a:t>Learning the IR by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048"/>
            <a:ext cx="10515600" cy="5801711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 smtClean="0"/>
              <a:t>Front-end and mid-end passes can all dump IR back as P4 source</a:t>
            </a:r>
            <a:br>
              <a:rPr lang="en-US" i="1" dirty="0" smtClean="0"/>
            </a:br>
            <a:r>
              <a:rPr lang="en-US" i="1" dirty="0" smtClean="0"/>
              <a:t>with IR as comments</a:t>
            </a:r>
          </a:p>
          <a:p>
            <a:r>
              <a:rPr lang="en-US" dirty="0"/>
              <a:t>E.g.: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./v12test -v --top4 Simplify_9 x.p4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Writing program 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x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-Simplify_9_Evaluator.p4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cat x-Simplify_9_Evaluator.p4</a:t>
            </a:r>
          </a:p>
          <a:p>
            <a:pPr marL="0" indent="0">
              <a:buNone/>
            </a:pPr>
            <a:r>
              <a:rPr lang="de-DE" dirty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&lt;P4Program&gt;(18274)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Node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&gt;&gt;(18275)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&gt;(15)struct Version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</a:p>
          <a:p>
            <a:pPr marL="0" indent="0">
              <a:buNone/>
            </a:pP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struct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Version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10)</a:t>
            </a:r>
            <a:r>
              <a:rPr lang="de-DE" dirty="0" err="1" smtClean="0">
                <a:latin typeface="Consolas" charset="0"/>
                <a:ea typeface="Consolas" charset="0"/>
                <a:cs typeface="Consolas" charset="0"/>
              </a:rPr>
              <a:t>major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/0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Annotations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&gt;(2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&gt;(9)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major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14)minor/1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Annotations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&gt;(2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&gt;(13)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*/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de-DE" dirty="0" err="1">
                <a:latin typeface="Consolas" charset="0"/>
                <a:ea typeface="Consolas" charset="0"/>
                <a:cs typeface="Consolas" charset="0"/>
              </a:rPr>
              <a:t>bit</a:t>
            </a:r>
            <a:r>
              <a:rPr lang="de-DE" dirty="0">
                <a:latin typeface="Consolas" charset="0"/>
                <a:ea typeface="Consolas" charset="0"/>
                <a:cs typeface="Consolas" charset="0"/>
              </a:rPr>
              <a:t>&lt;8&gt; minor</a:t>
            </a: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de-DE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de-DE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495925" y="4944325"/>
            <a:ext cx="18880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Legal P4 construct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95925" y="4253894"/>
            <a:ext cx="533043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IR representing a P4 construct shown before construct.</a:t>
            </a:r>
            <a:br>
              <a:rPr lang="en-US" dirty="0" smtClean="0"/>
            </a:br>
            <a:r>
              <a:rPr lang="en-US" dirty="0" smtClean="0"/>
              <a:t>Indentation shows level in IR tree.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95925" y="3761913"/>
            <a:ext cx="188808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Legal P4 construct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020" y="258827"/>
            <a:ext cx="2683510" cy="233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11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 smtClean="0"/>
              <a:t>IR definition files = Java-like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Expression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abstract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Statement 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StatOrDecl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Statement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Expression 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 out &lt;&lt; left &lt;&lt; " = " &lt;&lt; right;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825359" y="1918216"/>
            <a:ext cx="2642366" cy="32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Class hierarchy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6944710" y="1918216"/>
            <a:ext cx="1523015" cy="116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7930055" y="1918216"/>
            <a:ext cx="537670" cy="214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5021317" y="4667250"/>
            <a:ext cx="3217808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46779" y="5266997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standard IR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Interfaces (pure virtual bases)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6416566" y="1253359"/>
            <a:ext cx="2051160" cy="27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1"/>
          </p:cNvCxnSpPr>
          <p:nvPr/>
        </p:nvCxnSpPr>
        <p:spPr>
          <a:xfrm flipH="1">
            <a:off x="5147441" y="4851916"/>
            <a:ext cx="309168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IR Generated C++ code (fragment)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>public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Expression* 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 smtClean="0"/>
              <a:t>bool</a:t>
            </a:r>
            <a:r>
              <a:rPr lang="en-US" dirty="0" smtClean="0"/>
              <a:t> </a:t>
            </a:r>
            <a:r>
              <a:rPr lang="en-US" dirty="0"/>
              <a:t>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return Statement::operator==(a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left == </a:t>
            </a:r>
            <a:r>
              <a:rPr lang="en-US" dirty="0" err="1" smtClean="0"/>
              <a:t>a.left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&amp;&amp; right == </a:t>
            </a:r>
            <a:r>
              <a:rPr lang="en-US" dirty="0" err="1"/>
              <a:t>a.right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void validate() </a:t>
            </a:r>
            <a:r>
              <a:rPr lang="en-US" dirty="0" err="1"/>
              <a:t>const</a:t>
            </a:r>
            <a:r>
              <a:rPr lang="en-US" dirty="0"/>
              <a:t> override </a:t>
            </a:r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CHECK_NULL(left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CHECK_NULL(right);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/>
              <a:t>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</a:t>
            </a:r>
            <a:r>
              <a:rPr lang="en-US" dirty="0" smtClean="0"/>
              <a:t>}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IRNODE_SUBCLASS(</a:t>
            </a:r>
            <a:r>
              <a:rPr lang="en-US" dirty="0" err="1" smtClean="0"/>
              <a:t>AssignmentStatement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Statement(</a:t>
            </a:r>
            <a:r>
              <a:rPr lang="en-US" dirty="0" err="1"/>
              <a:t>srcInfo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left(left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        </a:t>
            </a:r>
            <a:r>
              <a:rPr lang="en-US" dirty="0"/>
              <a:t>right(right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   </a:t>
            </a:r>
            <a:r>
              <a:rPr lang="en-US" dirty="0"/>
              <a:t>{ validate();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 smtClean="0"/>
              <a:t>};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Fields (</a:t>
            </a:r>
            <a:r>
              <a:rPr lang="en-US" smtClean="0"/>
              <a:t>immutable IR </a:t>
            </a:r>
            <a:r>
              <a:rPr lang="en-US" dirty="0" smtClean="0"/>
              <a:t>fields)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Equality operator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debug print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Interaction with visitor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Source 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IR Definition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088"/>
            <a:ext cx="10515600" cy="560195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C/C++ comments </a:t>
            </a:r>
            <a:r>
              <a:rPr lang="en-US" dirty="0"/>
              <a:t>are ignored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/>
              <a:t>emit/#</a:t>
            </a:r>
            <a:r>
              <a:rPr lang="en-US" dirty="0" smtClean="0"/>
              <a:t>end: enclosed text literally copied to to output .h file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emit_impl</a:t>
            </a:r>
            <a:r>
              <a:rPr lang="en-US" dirty="0" smtClean="0"/>
              <a:t>/#end: enclosed text literally copied to output .</a:t>
            </a:r>
            <a:r>
              <a:rPr lang="en-US" dirty="0" err="1" smtClean="0"/>
              <a:t>cpp</a:t>
            </a:r>
            <a:r>
              <a:rPr lang="en-US" dirty="0" smtClean="0"/>
              <a:t> file</a:t>
            </a:r>
            <a:endParaRPr lang="en-US" dirty="0"/>
          </a:p>
          <a:p>
            <a:r>
              <a:rPr lang="en-US" dirty="0" smtClean="0"/>
              <a:t>#</a:t>
            </a:r>
            <a:r>
              <a:rPr lang="en-US" dirty="0" err="1" smtClean="0"/>
              <a:t>noXXX</a:t>
            </a:r>
            <a:r>
              <a:rPr lang="en-US" dirty="0" smtClean="0"/>
              <a:t>: do </a:t>
            </a:r>
            <a:r>
              <a:rPr lang="en-US" dirty="0"/>
              <a:t>not emit the specified implementation for the XXX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/>
              <a:t>novisit_children</a:t>
            </a:r>
            <a:endParaRPr lang="en-US" dirty="0"/>
          </a:p>
          <a:p>
            <a:r>
              <a:rPr lang="en-US" dirty="0" smtClean="0"/>
              <a:t>#apply: </a:t>
            </a:r>
            <a:r>
              <a:rPr lang="en-US" dirty="0"/>
              <a:t>generate apply overload for </a:t>
            </a:r>
            <a:r>
              <a:rPr lang="en-US" dirty="0" smtClean="0"/>
              <a:t>visitors</a:t>
            </a:r>
            <a:br>
              <a:rPr lang="en-US" dirty="0" smtClean="0"/>
            </a:br>
            <a:r>
              <a:rPr lang="en-US" dirty="0" smtClean="0"/>
              <a:t>(rarely needed: makes visitor return same type instead of Node*)</a:t>
            </a:r>
          </a:p>
          <a:p>
            <a:r>
              <a:rPr lang="en-US" dirty="0" smtClean="0"/>
              <a:t>inline: Field is not a pointer</a:t>
            </a:r>
          </a:p>
          <a:p>
            <a:r>
              <a:rPr lang="en-US" dirty="0" err="1" smtClean="0"/>
              <a:t>NullOK</a:t>
            </a:r>
            <a:r>
              <a:rPr lang="en-US" dirty="0" smtClean="0"/>
              <a:t>: Field can be a </a:t>
            </a:r>
            <a:r>
              <a:rPr lang="en-US" dirty="0" err="1" smtClean="0"/>
              <a:t>nullptr</a:t>
            </a:r>
            <a:endParaRPr lang="en-US" dirty="0"/>
          </a:p>
          <a:p>
            <a:r>
              <a:rPr lang="en-US" i="1" dirty="0" smtClean="0"/>
              <a:t>method</a:t>
            </a:r>
            <a:r>
              <a:rPr lang="en-US" dirty="0"/>
              <a:t>{ ... </a:t>
            </a:r>
            <a:r>
              <a:rPr lang="en-US" dirty="0" smtClean="0"/>
              <a:t>}: </a:t>
            </a:r>
            <a:r>
              <a:rPr lang="en-US" dirty="0"/>
              <a:t>specifies an implementation for a default </a:t>
            </a:r>
            <a:r>
              <a:rPr lang="en-US" dirty="0" smtClean="0"/>
              <a:t>method</a:t>
            </a:r>
          </a:p>
          <a:p>
            <a:pPr lvl="1"/>
            <a:r>
              <a:rPr lang="en-US" dirty="0" smtClean="0"/>
              <a:t>method </a:t>
            </a:r>
            <a:r>
              <a:rPr lang="en-US" dirty="0"/>
              <a:t>can be 'operator=='</a:t>
            </a:r>
          </a:p>
          <a:p>
            <a:r>
              <a:rPr lang="en-US" dirty="0" smtClean="0"/>
              <a:t>For IR::Operation subclasses some assignments generate </a:t>
            </a:r>
            <a:r>
              <a:rPr lang="en-US" dirty="0"/>
              <a:t>methods returning constant values:</a:t>
            </a:r>
          </a:p>
          <a:p>
            <a:pPr lvl="1"/>
            <a:r>
              <a:rPr lang="en-US" dirty="0" err="1" smtClean="0"/>
              <a:t>stringOp</a:t>
            </a:r>
            <a:r>
              <a:rPr lang="en-US" dirty="0"/>
              <a:t>:</a:t>
            </a:r>
            <a:r>
              <a:rPr lang="en-US" dirty="0" smtClean="0"/>
              <a:t> generates </a:t>
            </a:r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getStringOp</a:t>
            </a:r>
            <a:r>
              <a:rPr lang="en-US" dirty="0"/>
              <a:t>() </a:t>
            </a:r>
            <a:r>
              <a:rPr lang="en-US" dirty="0" err="1" smtClean="0"/>
              <a:t>const</a:t>
            </a:r>
            <a:endParaRPr lang="en-US" dirty="0" smtClean="0"/>
          </a:p>
          <a:p>
            <a:pPr lvl="1"/>
            <a:r>
              <a:rPr lang="en-US" dirty="0" smtClean="0"/>
              <a:t>precedence: generates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/>
              <a:t>getPrecedence</a:t>
            </a:r>
            <a:r>
              <a:rPr lang="en-US" dirty="0"/>
              <a:t>() </a:t>
            </a:r>
            <a:r>
              <a:rPr lang="en-US" dirty="0" err="1"/>
              <a:t>const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154" y="2083601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 smtClean="0"/>
              <a:t>Core IR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721708"/>
            <a:ext cx="11642835" cy="4718506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string representation for compiler user </a:t>
            </a:r>
            <a:br>
              <a:rPr lang="en-US" dirty="0" smtClean="0"/>
            </a:br>
            <a:r>
              <a:rPr lang="en-US" dirty="0" smtClean="0"/>
              <a:t>          (no internal compiler data structures should be exposed)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debugging print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bool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operator==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N &amp;a)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/>
              <a:t>– equality comparison</a:t>
            </a:r>
            <a:br>
              <a:rPr lang="en-US" dirty="0" smtClean="0"/>
            </a:br>
            <a:r>
              <a:rPr lang="en-US" dirty="0" smtClean="0"/>
              <a:t>performs double-dispatch on this and argument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validate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check construction-time invariants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char*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node_type_name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/>
              <a:t> – printable class name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(Visitor &amp;v)</a:t>
            </a:r>
            <a:r>
              <a:rPr lang="en-US" dirty="0" smtClean="0"/>
              <a:t> [</a:t>
            </a:r>
            <a:r>
              <a:rPr lang="en-US" dirty="0" err="1" smtClean="0"/>
              <a:t>const</a:t>
            </a:r>
            <a:r>
              <a:rPr lang="en-US" dirty="0" smtClean="0"/>
              <a:t>] – called by visitor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dump_fields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</a:t>
            </a:r>
            <a:r>
              <a:rPr lang="en-US" dirty="0" smtClean="0"/>
              <a:t> debugging </a:t>
            </a:r>
            <a:r>
              <a:rPr lang="en-US" dirty="0" smtClean="0"/>
              <a:t>dump</a:t>
            </a:r>
          </a:p>
          <a:p>
            <a:r>
              <a:rPr lang="en-US" dirty="0" smtClean="0"/>
              <a:t>constructor; arguments inferred from </a:t>
            </a:r>
            <a:r>
              <a:rPr lang="en-US" dirty="0" err="1" smtClean="0"/>
              <a:t>superclasses</a:t>
            </a:r>
            <a:r>
              <a:rPr lang="en-US" dirty="0" smtClean="0"/>
              <a:t> and fields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pretty-print and validate a P4 v1.2 file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v12test --pp out.p4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convert a P4 v1.0 file to P4 v1.2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v12test --pp out.p4 --p4v 1.0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</a:t>
            </a:r>
            <a:r>
              <a:rPr lang="en-US" dirty="0">
                <a:ea typeface="Consolas" charset="0"/>
                <a:cs typeface="Consolas" charset="0"/>
              </a:rPr>
              <a:t>P4 </a:t>
            </a:r>
            <a:r>
              <a:rPr lang="en-US" dirty="0" smtClean="0">
                <a:ea typeface="Consolas" charset="0"/>
                <a:cs typeface="Consolas" charset="0"/>
              </a:rPr>
              <a:t>v1.0 </a:t>
            </a:r>
            <a:r>
              <a:rPr lang="en-US" dirty="0">
                <a:ea typeface="Consolas" charset="0"/>
                <a:cs typeface="Consolas" charset="0"/>
              </a:rPr>
              <a:t>file </a:t>
            </a:r>
            <a:r>
              <a:rPr lang="en-US" dirty="0" smtClean="0">
                <a:ea typeface="Consolas" charset="0"/>
                <a:cs typeface="Consolas" charset="0"/>
              </a:rPr>
              <a:t>for the BMv2 simulator: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p4c-bm2-ss -o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--p4v 1.0 file.p4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compile a P4 file for EBPF (via C):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file.p4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" b="97418" l="1325" r="99338">
                        <a14:foregroundMark x1="10817" y1="36150" x2="10817" y2="36150"/>
                        <a14:foregroundMark x1="20088" y1="21831" x2="20088" y2="21831"/>
                        <a14:foregroundMark x1="32671" y1="14085" x2="32671" y2="14085"/>
                        <a14:foregroundMark x1="48344" y1="8685" x2="48344" y2="8685"/>
                        <a14:foregroundMark x1="86093" y1="30282" x2="86093" y2="30282"/>
                        <a14:foregroundMark x1="92053" y1="48357" x2="92053" y2="48357"/>
                        <a14:foregroundMark x1="92053" y1="33099" x2="92053" y2="33099"/>
                        <a14:foregroundMark x1="86534" y1="25822" x2="86534" y2="25822"/>
                        <a14:foregroundMark x1="75938" y1="17136" x2="75938" y2="17136"/>
                        <a14:foregroundMark x1="63135" y1="9624" x2="63135" y2="9624"/>
                        <a14:foregroundMark x1="14570" y1="21831" x2="14570" y2="21831"/>
                        <a14:foregroundMark x1="11479" y1="26291" x2="11479" y2="26291"/>
                        <a14:foregroundMark x1="20530" y1="18075" x2="20530" y2="18075"/>
                        <a14:foregroundMark x1="27152" y1="12676" x2="27152" y2="12676"/>
                        <a14:foregroundMark x1="32671" y1="10094" x2="32671" y2="10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60180" y="488014"/>
            <a:ext cx="2701290" cy="254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hand-coded IR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964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IR::Node</a:t>
            </a:r>
            <a:r>
              <a:rPr lang="en-US" dirty="0" smtClean="0"/>
              <a:t> – base of whole class hierarchy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IR::Vector&lt;T&gt;</a:t>
            </a:r>
            <a:r>
              <a:rPr lang="en-US" dirty="0" smtClean="0"/>
              <a:t> where T is an IR::Node</a:t>
            </a:r>
          </a:p>
          <a:p>
            <a:pPr lvl="1"/>
            <a:r>
              <a:rPr lang="en-US" dirty="0" smtClean="0"/>
              <a:t>IR::Vector inherits from IR::Node</a:t>
            </a:r>
          </a:p>
          <a:p>
            <a:pPr lvl="1"/>
            <a:r>
              <a:rPr lang="en-US" dirty="0" smtClean="0"/>
              <a:t>IR::Vector stores in fact </a:t>
            </a:r>
            <a:r>
              <a:rPr lang="en-US" dirty="0" err="1" smtClean="0"/>
              <a:t>const</a:t>
            </a:r>
            <a:r>
              <a:rPr lang="en-US" dirty="0" smtClean="0"/>
              <a:t> T* objects.</a:t>
            </a:r>
          </a:p>
          <a:p>
            <a:pPr lvl="1"/>
            <a:r>
              <a:rPr lang="en-US" dirty="0" smtClean="0"/>
              <a:t>IR::Vector has its own visitor methods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NameMap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 smtClean="0"/>
              <a:t>Inherits from IR::Node</a:t>
            </a:r>
          </a:p>
          <a:p>
            <a:pPr lvl="1"/>
            <a:r>
              <a:rPr lang="en-US" dirty="0" smtClean="0"/>
              <a:t>Hash-table that maps </a:t>
            </a:r>
            <a:r>
              <a:rPr lang="en-US" dirty="0" err="1" smtClean="0"/>
              <a:t>cstring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T*</a:t>
            </a:r>
          </a:p>
          <a:p>
            <a:pPr lvl="1"/>
            <a:r>
              <a:rPr lang="en-US" dirty="0" smtClean="0"/>
              <a:t>can only be used inline currently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 smtClean="0"/>
              <a:t>Like vector, but maintains a hash-table for </a:t>
            </a:r>
            <a:r>
              <a:rPr lang="en-US" dirty="0" err="1" smtClean="0"/>
              <a:t>IDeclarations</a:t>
            </a:r>
            <a:r>
              <a:rPr lang="en-US" dirty="0" smtClean="0"/>
              <a:t> for quick look-up by name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IR::ID</a:t>
            </a:r>
          </a:p>
          <a:p>
            <a:pPr lvl="1"/>
            <a:r>
              <a:rPr lang="en-US" dirty="0" smtClean="0"/>
              <a:t>Represents an identifier (including source position)</a:t>
            </a:r>
          </a:p>
          <a:p>
            <a:pPr lvl="1"/>
            <a:r>
              <a:rPr lang="en-US" dirty="0" smtClean="0"/>
              <a:t>However, this is </a:t>
            </a:r>
            <a:r>
              <a:rPr lang="en-US" b="1" dirty="0" smtClean="0"/>
              <a:t>not</a:t>
            </a:r>
            <a:r>
              <a:rPr lang="en-US" dirty="0" smtClean="0"/>
              <a:t> a subclass of Node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2184400"/>
            <a:ext cx="4080463" cy="29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/>
          <a:lstStyle/>
          <a:p>
            <a:r>
              <a:rPr lang="en-US" dirty="0" smtClean="0"/>
              <a:t>Add IR classes in a *.</a:t>
            </a:r>
            <a:r>
              <a:rPr lang="en-US" dirty="0" err="1" smtClean="0"/>
              <a:t>def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Add the </a:t>
            </a:r>
            <a:r>
              <a:rPr lang="en-US" dirty="0" err="1" smtClean="0"/>
              <a:t>def</a:t>
            </a:r>
            <a:r>
              <a:rPr lang="en-US" dirty="0" smtClean="0"/>
              <a:t> file to the </a:t>
            </a:r>
            <a:r>
              <a:rPr lang="en-US" dirty="0" err="1" smtClean="0"/>
              <a:t>Makefile.am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ir_DEF_FILES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+= $(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srcdir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backends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/bmv2/bmv2.def</a:t>
            </a:r>
          </a:p>
          <a:p>
            <a:r>
              <a:rPr lang="en-US" dirty="0"/>
              <a:t>Add additional </a:t>
            </a:r>
            <a:r>
              <a:rPr lang="en-US" dirty="0" err="1" smtClean="0"/>
              <a:t>c++</a:t>
            </a:r>
            <a:r>
              <a:rPr lang="en-US" dirty="0" smtClean="0"/>
              <a:t> IR implementation files</a:t>
            </a:r>
          </a:p>
          <a:p>
            <a:pPr lvl="1"/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ir_SOURCES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+=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ir.cpp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make </a:t>
            </a:r>
            <a:r>
              <a:rPr lang="en-US" dirty="0" err="1" smtClean="0"/>
              <a:t>distclean</a:t>
            </a:r>
            <a:endParaRPr lang="en-US" dirty="0" smtClean="0"/>
          </a:p>
          <a:p>
            <a:pPr lvl="1"/>
            <a:r>
              <a:rPr lang="en-US" dirty="0" smtClean="0"/>
              <a:t>Force regeneration of the IR classes and visitors</a:t>
            </a:r>
          </a:p>
          <a:p>
            <a:r>
              <a:rPr lang="en-US" dirty="0" smtClean="0"/>
              <a:t>See </a:t>
            </a:r>
            <a:r>
              <a:rPr lang="en-US" dirty="0"/>
              <a:t>the bmv2 back-end for a simple </a:t>
            </a:r>
            <a:r>
              <a:rPr lang="en-US" dirty="0" smtClean="0"/>
              <a:t>example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Casting IR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 smtClean="0"/>
              <a:t>node-&gt;is&lt;IR::Type&gt;() – true if node is a pointer to a subclass of IR::Type</a:t>
            </a:r>
          </a:p>
          <a:p>
            <a:r>
              <a:rPr lang="en-US" dirty="0" smtClean="0"/>
              <a:t>node-&gt;to&lt;IR::Type&gt;() – returns node </a:t>
            </a:r>
            <a:r>
              <a:rPr lang="en-US" dirty="0" err="1" smtClean="0"/>
              <a:t>dynamic_cast-ed</a:t>
            </a:r>
            <a:r>
              <a:rPr lang="en-US" dirty="0" smtClean="0"/>
              <a:t> to </a:t>
            </a:r>
            <a:r>
              <a:rPr lang="en-US" dirty="0" err="1" smtClean="0"/>
              <a:t>const</a:t>
            </a:r>
            <a:r>
              <a:rPr lang="en-US" dirty="0" smtClean="0"/>
              <a:t> IR::Type*</a:t>
            </a:r>
          </a:p>
          <a:p>
            <a:endParaRPr lang="en-US" dirty="0"/>
          </a:p>
          <a:p>
            <a:r>
              <a:rPr lang="en-US" dirty="0" smtClean="0"/>
              <a:t>interfaces derive from </a:t>
            </a:r>
            <a:r>
              <a:rPr lang="en-US" dirty="0" err="1" smtClean="0"/>
              <a:t>INode</a:t>
            </a:r>
            <a:r>
              <a:rPr lang="en-US" dirty="0" smtClean="0"/>
              <a:t>, and not from Node</a:t>
            </a:r>
          </a:p>
          <a:p>
            <a:r>
              <a:rPr lang="en-US" dirty="0" smtClean="0"/>
              <a:t>To get a node from an </a:t>
            </a:r>
            <a:r>
              <a:rPr lang="en-US" dirty="0" err="1" smtClean="0"/>
              <a:t>INode</a:t>
            </a:r>
            <a:r>
              <a:rPr lang="en-US" dirty="0" smtClean="0"/>
              <a:t> use </a:t>
            </a:r>
            <a:r>
              <a:rPr lang="en-US" dirty="0" err="1" smtClean="0"/>
              <a:t>INode</a:t>
            </a:r>
            <a:r>
              <a:rPr lang="en-US" dirty="0" smtClean="0"/>
              <a:t>::</a:t>
            </a:r>
            <a:r>
              <a:rPr lang="en-US" dirty="0" err="1" smtClean="0"/>
              <a:t>getNode</a:t>
            </a:r>
            <a:r>
              <a:rPr lang="en-US" dirty="0" smtClean="0"/>
              <a:t>()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front-end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This may seem daunting</a:t>
            </a:r>
          </a:p>
          <a:p>
            <a:r>
              <a:rPr lang="en-US" dirty="0" smtClean="0"/>
              <a:t>P4 grammar </a:t>
            </a:r>
            <a:r>
              <a:rPr lang="en-US" dirty="0" smtClean="0">
                <a:sym typeface="Wingdings"/>
              </a:rPr>
              <a:t> IR (very close correspondence)</a:t>
            </a:r>
          </a:p>
          <a:p>
            <a:r>
              <a:rPr lang="en-US" dirty="0" smtClean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 smtClean="0">
                <a:sym typeface="Wingdings"/>
              </a:rPr>
              <a:t>However, a few IR classes have no direct correspondence with language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(e.g., used in representing complex types in type inference)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E.g., from p4-parse.ypp:</a:t>
            </a: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err="1" smtClean="0"/>
              <a:t>lvalue</a:t>
            </a:r>
            <a:r>
              <a:rPr lang="en-US" dirty="0" smtClean="0"/>
              <a:t> </a:t>
            </a:r>
            <a:r>
              <a:rPr lang="en-US" dirty="0"/>
              <a:t>'='  expression ';'  </a:t>
            </a:r>
            <a:r>
              <a:rPr lang="en-US" dirty="0" smtClean="0"/>
              <a:t> </a:t>
            </a:r>
            <a:r>
              <a:rPr lang="en-US" dirty="0"/>
              <a:t>{ $$ = new IR::</a:t>
            </a:r>
            <a:r>
              <a:rPr lang="en-US" dirty="0" err="1"/>
              <a:t>AssignmentStatement</a:t>
            </a:r>
            <a:r>
              <a:rPr lang="en-US" dirty="0"/>
              <a:t>(@2, $1, $3); 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Visitors and the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 smtClean="0"/>
              <a:t>Tightly coupled</a:t>
            </a:r>
          </a:p>
          <a:p>
            <a:r>
              <a:rPr lang="en-US" dirty="0" smtClean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Generated code (can be overridden).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 smtClean="0"/>
              <a:t>Core Inspector </a:t>
            </a:r>
            <a:r>
              <a:rPr lang="en-US" dirty="0" smtClean="0"/>
              <a:t>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// do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nothing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 else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(this-&gt;preorder(n)) {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parent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preorder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</a:t>
            </a:r>
            <a:r>
              <a:rPr lang="en-US" dirty="0" err="1" smtClean="0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 smtClean="0"/>
              <a:t>Visitor base class knows about all IR nodes</a:t>
            </a:r>
          </a:p>
          <a:p>
            <a:r>
              <a:rPr lang="en-US" dirty="0" smtClean="0"/>
              <a:t>Most of the visitor code is generated automatically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-generator</a:t>
            </a:r>
          </a:p>
          <a:p>
            <a:r>
              <a:rPr lang="en-US" dirty="0" smtClean="0"/>
              <a:t>Visitor knows how to create a new node if any child changes</a:t>
            </a:r>
          </a:p>
          <a:p>
            <a:r>
              <a:rPr lang="en-US" dirty="0" smtClean="0"/>
              <a:t>You will subclass a visitor</a:t>
            </a:r>
          </a:p>
          <a:p>
            <a:r>
              <a:rPr lang="en-US" dirty="0" smtClean="0"/>
              <a:t>You only need to implement methods for IR node types you care about</a:t>
            </a:r>
          </a:p>
          <a:p>
            <a:pPr lvl="1"/>
            <a:r>
              <a:rPr lang="en-US" dirty="0" smtClean="0"/>
              <a:t>Everything else works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custom visitor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final : public Transform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true;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(IR::Sub*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override;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3586" y="888319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modifies program</a:t>
            </a:r>
            <a:endParaRPr lang="en-US"/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7998534" y="1257651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74098" y="5975660"/>
            <a:ext cx="338631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Types of </a:t>
            </a:r>
            <a:r>
              <a:rPr lang="en-US" sz="2400" smtClean="0"/>
              <a:t>nodes processed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6815328" y="5218176"/>
            <a:ext cx="51926" cy="7574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221" y="880284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Repeated nodes produce</a:t>
            </a:r>
            <a:br>
              <a:rPr lang="en-US" dirty="0" smtClean="0"/>
            </a:br>
            <a:r>
              <a:rPr lang="en-US" dirty="0" smtClean="0"/>
              <a:t>the same result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939369" y="1526615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visitor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static bool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IR::Expression* expr)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expr-&gt;to&lt;IR::Constant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-&gt;value == 0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expr-&gt;right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expr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59496" y="2773029"/>
            <a:ext cx="21387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smtClean="0"/>
              <a:t>Helper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 smtClean="0"/>
              <a:t>Example sequence of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ReferenceMap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PassManager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frontend 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ConstantFolding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&amp;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SimplifyControlFlow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(),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};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auto result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program-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mtClean="0"/>
              <a:t>Data structures populated by visitors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91321" y="2248253"/>
            <a:ext cx="25319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Inspector: builds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321" y="2633435"/>
            <a:ext cx="25471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Transform: uses </a:t>
            </a:r>
            <a:r>
              <a:rPr lang="en-US" dirty="0" err="1" smtClean="0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6932" y="3102279"/>
            <a:ext cx="307630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Build </a:t>
            </a:r>
            <a:r>
              <a:rPr lang="en-US" dirty="0" err="1" smtClean="0"/>
              <a:t>refMap</a:t>
            </a:r>
            <a:r>
              <a:rPr lang="en-US" dirty="0" smtClean="0"/>
              <a:t> for new program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34272" y="3455745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, builds </a:t>
            </a:r>
            <a:r>
              <a:rPr lang="en-US" dirty="0" err="1" smtClean="0"/>
              <a:t>typeMap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8747" y="1925016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Pass manager = sequence </a:t>
            </a:r>
            <a:r>
              <a:rPr lang="en-US" smtClean="0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1743" y="5250281"/>
            <a:ext cx="25667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Run all visitors in front-end on program </a:t>
            </a:r>
            <a:r>
              <a:rPr lang="en-US" smtClean="0"/>
              <a:t>in sequence.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9513" y="3876843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Uses </a:t>
            </a:r>
            <a:r>
              <a:rPr lang="en-US" dirty="0" err="1" smtClean="0"/>
              <a:t>refMap</a:t>
            </a:r>
            <a:r>
              <a:rPr lang="en-US" dirty="0" smtClean="0"/>
              <a:t> and </a:t>
            </a:r>
            <a:r>
              <a:rPr lang="en-US" dirty="0" err="1" smtClean="0"/>
              <a:t>typeMap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46094"/>
          </a:xfrm>
        </p:spPr>
        <p:txBody>
          <a:bodyPr>
            <a:normAutofit fontScale="90000"/>
          </a:bodyPr>
          <a:lstStyle/>
          <a:p>
            <a:r>
              <a:rPr lang="en-US" smtClean="0"/>
              <a:t>Compiler command-line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" y="528477"/>
            <a:ext cx="12102353" cy="55308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error: No input files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specified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p4c-bm2-ss: Compile a P4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program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-h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Print this help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help                 Print this help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message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version              Print compiler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version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-I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path                Specify include path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=value           Define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U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Undefine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macro (passed to preprocessor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E                     Preprocess only, do not compile (prints program on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p4v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lang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Specify language version to compile (one of 1.0 and 1.2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target target        Compile for the specified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target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pp file              Pretty-print the program in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the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specified file (output is always in P4 v1.2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Write output to 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[Compiler debugging] Adjust logging level per file (see below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v                     [Compiler debugging] Increase verbosity level (can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be repeated)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top4 pass1[,pass2]   [Compiler debugging] Dump the P4 representation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after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passes whose name contains one of `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passX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substrings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When '-v' is used this will include the compiler IR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.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dump folder          [Compiler debugging] Folder where P4 programs are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dumped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format is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: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,...,</a:t>
            </a:r>
            <a:r>
              <a:rPr lang="en-US" sz="1800" dirty="0" err="1" smtClean="0">
                <a:latin typeface="Consolas" charset="0"/>
                <a:ea typeface="Consolas" charset="0"/>
                <a:cs typeface="Consolas" charset="0"/>
              </a:rPr>
              <a:t>sourceFile:level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where 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sourceFile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a compiler source file </a:t>
            </a: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and</a:t>
            </a:r>
            <a:br>
              <a:rPr lang="en-US" sz="18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 smtClean="0">
                <a:latin typeface="Consolas" charset="0"/>
                <a:ea typeface="Consolas" charset="0"/>
                <a:cs typeface="Consolas" charset="0"/>
              </a:rPr>
              <a:t>'level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is the verbosity level for LOG messages in that file</a:t>
            </a:r>
          </a:p>
          <a:p>
            <a:pPr marL="0" indent="0">
              <a:buNone/>
            </a:pP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 smtClean="0"/>
              <a:t>Core Transform action (pseudo-code)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preorder(copy);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copy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&gt;clone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copy-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final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final != *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final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n;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</a:t>
            </a:r>
            <a:endParaRPr lang="en-US" sz="3200" dirty="0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copy</a:t>
            </a:r>
            <a:endParaRPr lang="en-US" sz="3200" dirty="0"/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children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clone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original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 each visitor method the Node* handed to the method is a </a:t>
            </a:r>
            <a:r>
              <a:rPr lang="en-US" i="1" dirty="0" smtClean="0"/>
              <a:t>clone </a:t>
            </a:r>
            <a:r>
              <a:rPr lang="en-US" dirty="0" smtClean="0"/>
              <a:t>of the original node</a:t>
            </a:r>
          </a:p>
          <a:p>
            <a:r>
              <a:rPr lang="en-US" dirty="0" smtClean="0"/>
              <a:t>If you store Node* (e.g., in a hash-table) this is a problem</a:t>
            </a:r>
          </a:p>
          <a:p>
            <a:r>
              <a:rPr lang="en-US" dirty="0" smtClean="0"/>
              <a:t>You can use the </a:t>
            </a:r>
            <a:r>
              <a:rPr lang="en-US" dirty="0" err="1" smtClean="0"/>
              <a:t>getOriginal</a:t>
            </a:r>
            <a:r>
              <a:rPr lang="en-US" dirty="0" smtClean="0"/>
              <a:t>() method to access the original node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r>
              <a:rPr lang="en-US" dirty="0" smtClean="0"/>
              <a:t> can never be found in the bindings hash table. </a:t>
            </a:r>
          </a:p>
          <a:p>
            <a:r>
              <a:rPr lang="en-US" dirty="0" smtClean="0"/>
              <a:t>We have to index with </a:t>
            </a:r>
            <a:r>
              <a:rPr lang="en-US" dirty="0" err="1" smtClean="0"/>
              <a:t>getOriginal</a:t>
            </a:r>
            <a:r>
              <a:rPr lang="en-US" dirty="0" smtClean="0"/>
              <a:t>(). </a:t>
            </a:r>
            <a:br>
              <a:rPr lang="en-US" dirty="0" smtClean="0"/>
            </a:br>
            <a:r>
              <a:rPr lang="en-US" dirty="0" err="1" smtClean="0"/>
              <a:t>tv</a:t>
            </a:r>
            <a:r>
              <a:rPr lang="en-US" dirty="0" smtClean="0"/>
              <a:t> is actually a temporary clone of the </a:t>
            </a:r>
            <a:r>
              <a:rPr lang="en-US" dirty="0" err="1" smtClean="0"/>
              <a:t>getOriginal</a:t>
            </a:r>
            <a:r>
              <a:rPr lang="en-US" dirty="0" smtClean="0"/>
              <a:t>() node.</a:t>
            </a:r>
            <a:endParaRPr lang="en-US" dirty="0"/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589986" y="4043855"/>
            <a:ext cx="1614766" cy="166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 smtClean="0"/>
              <a:t>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visitors visit the children of a node in the order they appear in the visitor class definition</a:t>
            </a:r>
          </a:p>
          <a:p>
            <a:r>
              <a:rPr lang="en-US" dirty="0" smtClean="0"/>
              <a:t>You can control the visit order by calling </a:t>
            </a:r>
            <a:r>
              <a:rPr lang="en-US" dirty="0" smtClean="0">
                <a:solidFill>
                  <a:srgbClr val="FF0000"/>
                </a:solidFill>
              </a:rPr>
              <a:t>visit</a:t>
            </a:r>
            <a:r>
              <a:rPr lang="en-US" dirty="0" smtClean="0"/>
              <a:t> from preorder. </a:t>
            </a:r>
          </a:p>
          <a:p>
            <a:pPr lvl="1"/>
            <a:r>
              <a:rPr lang="en-US" dirty="0" smtClean="0"/>
              <a:t>call prune() to inhibit default traversal order (or return false in an Inspector)</a:t>
            </a:r>
          </a:p>
          <a:p>
            <a:r>
              <a:rPr lang="en-US" dirty="0" smtClean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");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(f-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&gt;name);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visit order interspersed with side-effects.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Returning ‘false’ causes the current visitor to stop the traversal.</a:t>
            </a:r>
          </a:p>
          <a:p>
            <a:r>
              <a:rPr lang="en-US" dirty="0" smtClean="0"/>
              <a:t>This is achieved calling prune() in a Transform.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 smtClean="0"/>
              <a:t>Transforming and controlling the visit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preorder, </a:t>
            </a:r>
            <a:r>
              <a:rPr lang="en-US" dirty="0" err="1" smtClean="0"/>
              <a:t>apply_visitor</a:t>
            </a:r>
            <a:r>
              <a:rPr lang="en-US" dirty="0" smtClean="0"/>
              <a:t>, and prune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Call prune() after all visit*() calls only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prune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</a:t>
            </a: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20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503016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Custom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30458" y="3216553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Needs </a:t>
            </a:r>
            <a:r>
              <a:rPr lang="en-US" dirty="0" err="1" smtClean="0"/>
              <a:t>upcast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28031" y="4109253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Inhibit standard </a:t>
            </a:r>
            <a:r>
              <a:rPr lang="en-US" smtClean="0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4336" y="4840561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Returns a different class than it is visiting.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 smtClean="0"/>
              <a:t>Where </a:t>
            </a:r>
            <a:r>
              <a:rPr lang="en-US" smtClean="0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678904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can tell you how you were reached by the visitor</a:t>
            </a:r>
            <a:br>
              <a:rPr lang="en-US" dirty="0" smtClean="0"/>
            </a:br>
            <a:r>
              <a:rPr lang="en-US" dirty="0" smtClean="0"/>
              <a:t>in the IR DAG</a:t>
            </a:r>
          </a:p>
          <a:p>
            <a:r>
              <a:rPr lang="en-US" dirty="0" smtClean="0"/>
              <a:t>It points to your parent node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&lt;T&gt;()</a:t>
            </a:r>
            <a:r>
              <a:rPr lang="en-US" dirty="0" smtClean="0"/>
              <a:t> will find a context for a node of type 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ValidateParsedProgram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()-&gt;parent-&gt;node-&gt;is&lt;IR::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Type_Header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&gt;())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(f-&gt;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name.isDontCare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::error("%1%: Illegal field name", f-&gt;name);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context</a:t>
            </a:r>
            <a:endParaRPr lang="en-US"/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grand</a:t>
            </a:r>
            <a:br>
              <a:rPr lang="en-US" sz="2400" dirty="0" smtClean="0"/>
            </a:br>
            <a:r>
              <a:rPr lang="en-US" sz="2400" dirty="0" smtClean="0"/>
              <a:t>parent</a:t>
            </a:r>
            <a:endParaRPr lang="en-US" sz="2400" dirty="0"/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a visitor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method </a:t>
            </a:r>
            <a:r>
              <a:rPr lang="en-US" dirty="0" err="1" smtClean="0"/>
              <a:t>init_apply</a:t>
            </a:r>
            <a:r>
              <a:rPr lang="en-US" dirty="0" smtClean="0"/>
              <a:t> is called by apply before starting the traversal</a:t>
            </a:r>
          </a:p>
          <a:p>
            <a:r>
              <a:rPr lang="en-US" dirty="0" smtClean="0"/>
              <a:t>method </a:t>
            </a:r>
            <a:r>
              <a:rPr lang="en-US" dirty="0" err="1" smtClean="0"/>
              <a:t>end_apply</a:t>
            </a:r>
            <a:r>
              <a:rPr lang="en-US" dirty="0" smtClean="0"/>
              <a:t> is called at the end of the traversal</a:t>
            </a:r>
            <a:br>
              <a:rPr lang="en-US" dirty="0" smtClean="0"/>
            </a:br>
            <a:r>
              <a:rPr lang="en-US" dirty="0" smtClean="0"/>
              <a:t>(but beware that argument Node may have changed between these two calls in a Transform)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(”Starting type checking”);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If the node is part of a parent’s IR::Vector, IR::</a:t>
            </a:r>
            <a:r>
              <a:rPr lang="en-US" dirty="0" err="1" smtClean="0"/>
              <a:t>NameMap</a:t>
            </a:r>
            <a:r>
              <a:rPr lang="en-US" dirty="0" smtClean="0"/>
              <a:t> or IR::</a:t>
            </a:r>
            <a:r>
              <a:rPr lang="en-US" dirty="0" err="1" smtClean="0"/>
              <a:t>IndexedVector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you can just return </a:t>
            </a:r>
            <a:r>
              <a:rPr lang="en-US" dirty="0" err="1" smtClean="0"/>
              <a:t>nullptr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RemoveUnusedDeclarations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::P4Table*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isUsed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::warning("Table %1% is not used; removing",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LOG1("Removing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prune();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All P4Control nodes are in </a:t>
            </a:r>
            <a:r>
              <a:rPr lang="en-US" dirty="0" smtClean="0"/>
              <a:t>a Vector&lt;Node&gt;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Newly created node to insert after </a:t>
            </a:r>
            <a:r>
              <a:rPr lang="en-US" dirty="0" err="1" smtClean="0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 smtClean="0"/>
              <a:t>Inserting an IR::Node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If the node is stored in an IR::Vector&lt;T&gt; or IR::</a:t>
            </a:r>
            <a:r>
              <a:rPr lang="en-US" dirty="0" err="1" smtClean="0"/>
              <a:t>IndexedVector</a:t>
            </a:r>
            <a:r>
              <a:rPr lang="en-US" dirty="0" smtClean="0"/>
              <a:t>&lt;T&gt;, you can return an </a:t>
            </a:r>
            <a:br>
              <a:rPr lang="en-US" dirty="0" smtClean="0"/>
            </a:br>
            <a:r>
              <a:rPr lang="en-US" dirty="0" smtClean="0"/>
              <a:t>IR::Vector&lt;T&gt; / IR::</a:t>
            </a:r>
            <a:r>
              <a:rPr lang="en-US" dirty="0" err="1" smtClean="0"/>
              <a:t>IndexedVector</a:t>
            </a:r>
            <a:r>
              <a:rPr lang="en-US" dirty="0" smtClean="0"/>
              <a:t>&lt;T&gt; and it will be spliced within the parent</a:t>
            </a:r>
          </a:p>
          <a:p>
            <a:r>
              <a:rPr lang="en-US" dirty="0" smtClean="0"/>
              <a:t>You must know T, unfortunately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insertions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blocks-&gt;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result = new IR::Vector&lt;IR::Node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&gt;();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*insertions) 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   result-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return result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Keep original node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 want to convert the program to something else</a:t>
            </a:r>
            <a:br>
              <a:rPr lang="en-US" dirty="0" smtClean="0"/>
            </a:br>
            <a:r>
              <a:rPr lang="en-US" dirty="0" smtClean="0"/>
              <a:t>(e.g. JSON)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an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 smtClean="0"/>
              <a:t>Keep a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 smtClean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e-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l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&gt;left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e-&gt;emplace("left",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l);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auto r =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get(map, expression-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&gt;right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e-&gt;emplace("right",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r); 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result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659" y="4446270"/>
            <a:ext cx="1494282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reporting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::error()</a:t>
            </a:r>
            <a:r>
              <a:rPr lang="en-US" dirty="0" smtClean="0"/>
              <a:t> and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::warning()</a:t>
            </a:r>
            <a:r>
              <a:rPr lang="en-US" dirty="0" smtClean="0"/>
              <a:t> for user-induced errors</a:t>
            </a:r>
          </a:p>
          <a:p>
            <a:r>
              <a:rPr lang="en-US" dirty="0" smtClean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error("Array indexing %1% applied to non-array type %2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%",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expression, 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type-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  <a:endParaRPr lang="en-US" sz="2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file.p4(17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c = a[2</a:t>
            </a: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];</a:t>
            </a:r>
          </a:p>
          <a:p>
            <a:pPr marL="0" indent="0">
              <a:buNone/>
            </a:pPr>
            <a:r>
              <a:rPr lang="en-US" sz="2200" dirty="0" smtClean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 smtClean="0"/>
              <a:t>They call the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method on IR classes involved</a:t>
            </a:r>
          </a:p>
          <a:p>
            <a:r>
              <a:rPr lang="en-US" dirty="0" smtClean="0"/>
              <a:t>One should not expose compiler data structures in error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283210"/>
            <a:ext cx="1697990" cy="16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get started writing compiler code?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6591" cy="4351338"/>
          </a:xfrm>
        </p:spPr>
        <p:txBody>
          <a:bodyPr/>
          <a:lstStyle/>
          <a:p>
            <a:r>
              <a:rPr lang="en-US" dirty="0" smtClean="0"/>
              <a:t>Read the P4 v1.2 spec</a:t>
            </a:r>
          </a:p>
          <a:p>
            <a:r>
              <a:rPr lang="en-US" dirty="0" smtClean="0"/>
              <a:t>Browse the *.</a:t>
            </a:r>
            <a:r>
              <a:rPr lang="en-US" dirty="0" err="1" smtClean="0"/>
              <a:t>def</a:t>
            </a:r>
            <a:r>
              <a:rPr lang="en-US" dirty="0" smtClean="0"/>
              <a:t> IR definition files and understand what they represent</a:t>
            </a:r>
          </a:p>
          <a:p>
            <a:r>
              <a:rPr lang="en-US" dirty="0" smtClean="0"/>
              <a:t>Understand the visitor interfaces (Inspector, Transform)</a:t>
            </a:r>
          </a:p>
          <a:p>
            <a:r>
              <a:rPr lang="en-US" dirty="0" smtClean="0"/>
              <a:t>Read this document to know what tools are available</a:t>
            </a:r>
          </a:p>
          <a:p>
            <a:pPr lvl="1"/>
            <a:r>
              <a:rPr lang="en-US" dirty="0" smtClean="0"/>
              <a:t>especially the section “IR and Visitors”</a:t>
            </a:r>
          </a:p>
          <a:p>
            <a:r>
              <a:rPr lang="en-US" dirty="0" smtClean="0"/>
              <a:t>Browse the code top-down (starting from main)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4" y="4537591"/>
            <a:ext cx="31750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19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0318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To debug the build 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debug P4 parsing set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 smtClean="0">
                <a:ea typeface="Consolas" charset="0"/>
                <a:cs typeface="Consolas" charset="0"/>
              </a:rPr>
              <a:t> before running the compiler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To get a stack trace on a compiler crash: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(in your back-end you must </a:t>
            </a:r>
            <a:r>
              <a:rPr lang="en-US" dirty="0" err="1" smtClean="0">
                <a:ea typeface="Consolas" charset="0"/>
                <a:cs typeface="Consolas" charset="0"/>
              </a:rPr>
              <a:t>setup_signals</a:t>
            </a:r>
            <a:r>
              <a:rPr lang="en-US" dirty="0" smtClean="0">
                <a:ea typeface="Consolas" charset="0"/>
                <a:cs typeface="Consolas" charset="0"/>
              </a:rPr>
              <a:t>() in main (in lib/</a:t>
            </a:r>
            <a:r>
              <a:rPr lang="en-US" dirty="0" err="1" smtClean="0">
                <a:ea typeface="Consolas" charset="0"/>
                <a:cs typeface="Consolas" charset="0"/>
              </a:rPr>
              <a:t>crash.h</a:t>
            </a:r>
            <a:r>
              <a:rPr lang="en-US" dirty="0" smtClean="0">
                <a:ea typeface="Consolas" charset="0"/>
                <a:cs typeface="Consolas" charset="0"/>
              </a:rPr>
              <a:t>))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run with –Tcrash:1</a:t>
            </a:r>
          </a:p>
          <a:p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is not compatible with the garbage collector library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If you want to run the compiler with </a:t>
            </a:r>
            <a:r>
              <a:rPr lang="en-US" dirty="0" err="1" smtClean="0">
                <a:ea typeface="Consolas" charset="0"/>
                <a:cs typeface="Consolas" charset="0"/>
              </a:rPr>
              <a:t>valgrind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comment-out the </a:t>
            </a:r>
            <a:r>
              <a:rPr lang="en-US" dirty="0" err="1" smtClean="0">
                <a:ea typeface="Consolas" charset="0"/>
                <a:cs typeface="Consolas" charset="0"/>
              </a:rPr>
              <a:t>gc</a:t>
            </a:r>
            <a:r>
              <a:rPr lang="en-US" dirty="0" smtClean="0">
                <a:ea typeface="Consolas" charset="0"/>
                <a:cs typeface="Consolas" charset="0"/>
              </a:rPr>
              <a:t> library from the </a:t>
            </a:r>
            <a:r>
              <a:rPr lang="en-US" dirty="0" err="1" smtClean="0">
                <a:ea typeface="Consolas" charset="0"/>
                <a:cs typeface="Consolas" charset="0"/>
              </a:rPr>
              <a:t>toplevel</a:t>
            </a:r>
            <a:r>
              <a:rPr lang="en-US" dirty="0" smtClean="0"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ea typeface="Consolas" charset="0"/>
                <a:cs typeface="Consolas" charset="0"/>
              </a:rPr>
              <a:t>configure.ac</a:t>
            </a:r>
            <a:r>
              <a:rPr lang="en-US" dirty="0" smtClean="0">
                <a:ea typeface="Consolas" charset="0"/>
                <a:cs typeface="Consolas" charset="0"/>
              </a:rPr>
              <a:t> file:</a:t>
            </a:r>
            <a:r>
              <a:rPr lang="en-US" dirty="0">
                <a:ea typeface="Consolas" charset="0"/>
                <a:cs typeface="Consolas" charset="0"/>
              </a:rPr>
              <a:t/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 err="1" smtClean="0">
                <a:solidFill>
                  <a:srgbClr val="FF0000"/>
                </a:solidFill>
                <a:ea typeface="Consolas" charset="0"/>
                <a:cs typeface="Consolas" charset="0"/>
              </a:rPr>
              <a:t>dnl</a:t>
            </a:r>
            <a:r>
              <a:rPr lang="en-US" dirty="0" smtClean="0">
                <a:solidFill>
                  <a:srgbClr val="FF0000"/>
                </a:solidFill>
                <a:ea typeface="Consolas" charset="0"/>
                <a:cs typeface="Consolas" charset="0"/>
              </a:rPr>
              <a:t> </a:t>
            </a:r>
            <a:r>
              <a:rPr lang="en-US" dirty="0" smtClean="0">
                <a:ea typeface="Consolas" charset="0"/>
                <a:cs typeface="Consolas" charset="0"/>
              </a:rPr>
              <a:t>AC_CHECK_LIB</a:t>
            </a:r>
            <a:r>
              <a:rPr lang="en-US" dirty="0">
                <a:ea typeface="Consolas" charset="0"/>
                <a:cs typeface="Consolas" charset="0"/>
              </a:rPr>
              <a:t>([</a:t>
            </a:r>
            <a:r>
              <a:rPr lang="en-US" dirty="0" err="1">
                <a:ea typeface="Consolas" charset="0"/>
                <a:cs typeface="Consolas" charset="0"/>
              </a:rPr>
              <a:t>gc</a:t>
            </a:r>
            <a:r>
              <a:rPr lang="en-US" dirty="0">
                <a:ea typeface="Consolas" charset="0"/>
                <a:cs typeface="Consolas" charset="0"/>
              </a:rPr>
              <a:t>], [</a:t>
            </a:r>
            <a:r>
              <a:rPr lang="en-US" dirty="0" err="1">
                <a:ea typeface="Consolas" charset="0"/>
                <a:cs typeface="Consolas" charset="0"/>
              </a:rPr>
              <a:t>GC_malloc</a:t>
            </a:r>
            <a:r>
              <a:rPr lang="en-US" dirty="0">
                <a:ea typeface="Consolas" charset="0"/>
                <a:cs typeface="Consolas" charset="0"/>
              </a:rPr>
              <a:t>], [], [AC_MSG_ERROR([Missing GC library</a:t>
            </a:r>
            <a:r>
              <a:rPr lang="en-US" dirty="0" smtClean="0">
                <a:ea typeface="Consolas" charset="0"/>
                <a:cs typeface="Consolas" charset="0"/>
              </a:rPr>
              <a:t>])])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Of course, you will have lots of leaks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018" y="104140"/>
            <a:ext cx="2730500" cy="204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bugs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 smtClean="0"/>
              <a:t>Use the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 smtClean="0"/>
              <a:t> macro to signal compiler bugs. This macro always throws.</a:t>
            </a:r>
          </a:p>
          <a:p>
            <a:pPr lvl="1"/>
            <a:r>
              <a:rPr lang="en-US" dirty="0" smtClean="0"/>
              <a:t>Same arguments as for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 smtClean="0"/>
          </a:p>
          <a:p>
            <a:pPr lvl="1"/>
            <a:r>
              <a:rPr lang="en-US" dirty="0"/>
              <a:t>One </a:t>
            </a:r>
            <a:r>
              <a:rPr lang="en-US" b="1" i="1" dirty="0"/>
              <a:t>can</a:t>
            </a:r>
            <a:r>
              <a:rPr lang="en-US" dirty="0"/>
              <a:t> expose internal data structures </a:t>
            </a:r>
            <a:r>
              <a:rPr lang="en-US" dirty="0" smtClean="0"/>
              <a:t>when calling BUG</a:t>
            </a:r>
          </a:p>
          <a:p>
            <a:r>
              <a:rPr lang="en-US" dirty="0" smtClean="0"/>
              <a:t>Don’t use assert</a:t>
            </a:r>
          </a:p>
          <a:p>
            <a:r>
              <a:rPr lang="en-US" dirty="0" smtClean="0"/>
              <a:t>Use CHECK_NULL() to check for null pointers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 smtClean="0"/>
              <a:t> = assert +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 smtClean="0"/>
              <a:t> in one macro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</a:t>
            </a:r>
            <a:r>
              <a:rPr lang="en-US" dirty="0" smtClean="0"/>
              <a:t>type", f);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print_context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 smtClean="0"/>
              <a:t> -&gt; shows the position in the IR tree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47" y="1825625"/>
            <a:ext cx="11335407" cy="4351338"/>
          </a:xfrm>
        </p:spPr>
        <p:txBody>
          <a:bodyPr/>
          <a:lstStyle/>
          <a:p>
            <a:r>
              <a:rPr lang="en-US" dirty="0" smtClean="0"/>
              <a:t>Keep the compiler deterministic</a:t>
            </a:r>
          </a:p>
          <a:p>
            <a:pPr lvl="1"/>
            <a:r>
              <a:rPr lang="en-US" dirty="0" smtClean="0"/>
              <a:t>Front-end and mid-ends are all deterministic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</a:t>
            </a:r>
            <a:r>
              <a:rPr lang="en-US" dirty="0" smtClean="0"/>
              <a:t>breakpoints</a:t>
            </a:r>
          </a:p>
          <a:p>
            <a:pPr lvl="1"/>
            <a:r>
              <a:rPr lang="en-US" dirty="0" smtClean="0"/>
              <a:t>e.g., in Node::</a:t>
            </a:r>
            <a:r>
              <a:rPr lang="en-US" dirty="0" err="1" smtClean="0"/>
              <a:t>trace_creation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 err="1" smtClean="0"/>
              <a:t>ordered_map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::map) and </a:t>
            </a:r>
            <a:br>
              <a:rPr lang="en-US" dirty="0" smtClean="0"/>
            </a:br>
            <a:r>
              <a:rPr lang="en-US" dirty="0" err="1" smtClean="0"/>
              <a:t>ordered_set</a:t>
            </a:r>
            <a:r>
              <a:rPr lang="en-US" dirty="0" smtClean="0"/>
              <a:t> (instead of </a:t>
            </a:r>
            <a:r>
              <a:rPr lang="en-US" dirty="0" err="1" smtClean="0"/>
              <a:t>std</a:t>
            </a:r>
            <a:r>
              <a:rPr lang="en-US" dirty="0" smtClean="0"/>
              <a:t>::set) if you plan to iterate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6512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Dumping 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::dump(</a:t>
            </a:r>
            <a:r>
              <a:rPr lang="en-US" dirty="0" err="1" smtClean="0"/>
              <a:t>const</a:t>
            </a:r>
            <a:r>
              <a:rPr lang="en-US" dirty="0" smtClean="0"/>
              <a:t> IR::Node*)</a:t>
            </a:r>
            <a:br>
              <a:rPr lang="en-US" dirty="0" smtClean="0"/>
            </a:br>
            <a:r>
              <a:rPr lang="en-US" dirty="0" smtClean="0"/>
              <a:t>dumps the internal IR representation of a node as human-readable text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id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 are </a:t>
            </a:r>
          </a:p>
          <a:p>
            <a:r>
              <a:rPr lang="en-US" dirty="0" smtClean="0"/>
              <a:t>indented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59755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P4Program</a:t>
            </a:r>
            <a:endParaRPr lang="en-US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&lt;Node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</a:t>
            </a:r>
            <a:r>
              <a:rPr lang="en-US" sz="1600" dirty="0" err="1" smtClean="0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&lt;Annotation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Beware: -T cannot specify header </a:t>
            </a:r>
            <a:r>
              <a:rPr lang="en-US" dirty="0" smtClean="0">
                <a:ea typeface="Consolas" charset="0"/>
                <a:cs typeface="Consolas" charset="0"/>
              </a:rPr>
              <a:t>files</a:t>
            </a:r>
          </a:p>
          <a:p>
            <a:pPr lvl="1"/>
            <a:r>
              <a:rPr lang="en-US" dirty="0" smtClean="0">
                <a:ea typeface="Consolas" charset="0"/>
                <a:cs typeface="Consolas" charset="0"/>
              </a:rPr>
              <a:t>A LOG statement in a header file is traced in the </a:t>
            </a:r>
            <a:r>
              <a:rPr lang="en-US" dirty="0" err="1" smtClean="0">
                <a:ea typeface="Consolas" charset="0"/>
                <a:cs typeface="Consolas" charset="0"/>
              </a:rPr>
              <a:t>cpp</a:t>
            </a:r>
            <a:r>
              <a:rPr lang="en-US" dirty="0" smtClean="0">
                <a:ea typeface="Consolas" charset="0"/>
                <a:cs typeface="Consolas" charset="0"/>
              </a:rPr>
              <a:t> files</a:t>
            </a:r>
            <a:br>
              <a:rPr lang="en-US" dirty="0" smtClean="0">
                <a:ea typeface="Consolas" charset="0"/>
                <a:cs typeface="Consolas" charset="0"/>
              </a:rPr>
            </a:br>
            <a:r>
              <a:rPr lang="en-US" dirty="0" smtClean="0">
                <a:ea typeface="Consolas" charset="0"/>
                <a:cs typeface="Consolas" charset="0"/>
              </a:rPr>
              <a:t>which include that header file</a:t>
            </a:r>
          </a:p>
          <a:p>
            <a:r>
              <a:rPr lang="en-US" dirty="0" smtClean="0">
                <a:ea typeface="Consolas" charset="0"/>
                <a:cs typeface="Consolas" charset="0"/>
              </a:rPr>
              <a:t>E.g., -Tpass_manager:1 will print passes as they are executed</a:t>
            </a:r>
            <a:endParaRPr lang="en-US" dirty="0"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v1.0 / 1.1 front-end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in frontends/p4v1</a:t>
            </a:r>
          </a:p>
          <a:p>
            <a:r>
              <a:rPr lang="en-US" dirty="0" smtClean="0"/>
              <a:t>Parsed using flex / </a:t>
            </a:r>
            <a:r>
              <a:rPr lang="en-US" dirty="0" err="1" smtClean="0"/>
              <a:t>yacc</a:t>
            </a:r>
            <a:endParaRPr lang="en-US" dirty="0" smtClean="0"/>
          </a:p>
          <a:p>
            <a:r>
              <a:rPr lang="en-US" dirty="0" smtClean="0"/>
              <a:t>Some IR classes are only used to represent P4 v1.0 programs</a:t>
            </a:r>
          </a:p>
          <a:p>
            <a:r>
              <a:rPr lang="en-US" dirty="0" smtClean="0"/>
              <a:t>Type inference </a:t>
            </a:r>
          </a:p>
          <a:p>
            <a:r>
              <a:rPr lang="en-US" dirty="0" smtClean="0"/>
              <a:t>Converted to P4 v1.2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v1.2 compiler front-end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P4 v1.2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Parser written using flex and bison</a:t>
            </a:r>
          </a:p>
          <a:p>
            <a:r>
              <a:rPr lang="en-US" dirty="0" smtClean="0"/>
              <a:t>Grammar is difficult to express using bison capabilities</a:t>
            </a:r>
          </a:p>
          <a:p>
            <a:r>
              <a:rPr lang="en-US" dirty="0" smtClean="0"/>
              <a:t>Parser, </a:t>
            </a:r>
            <a:r>
              <a:rPr lang="en-US" dirty="0" err="1" smtClean="0"/>
              <a:t>lexer</a:t>
            </a:r>
            <a:r>
              <a:rPr lang="en-US" dirty="0" smtClean="0"/>
              <a:t> and symbol manager cooperate to resolve identifiers</a:t>
            </a:r>
          </a:p>
          <a:p>
            <a:pPr lvl="1"/>
            <a:r>
              <a:rPr lang="en-US" dirty="0" smtClean="0"/>
              <a:t>Lexer distinguishes types from regular identifiers using symbol </a:t>
            </a:r>
            <a:r>
              <a:rPr lang="en-US" dirty="0" smtClean="0"/>
              <a:t>table</a:t>
            </a:r>
          </a:p>
          <a:p>
            <a:pPr lvl="1"/>
            <a:r>
              <a:rPr lang="en-US" dirty="0" err="1" smtClean="0"/>
              <a:t>symbol_table.h</a:t>
            </a:r>
            <a:r>
              <a:rPr lang="en-US" dirty="0" smtClean="0"/>
              <a:t>/</a:t>
            </a:r>
            <a:r>
              <a:rPr lang="en-US" dirty="0" err="1" smtClean="0"/>
              <a:t>cpp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614" y="320146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&lt;-&gt;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Front-end maintains invariant that IR</a:t>
            </a:r>
            <a:br>
              <a:rPr lang="en-US" sz="3200" dirty="0" smtClean="0"/>
            </a:br>
            <a:r>
              <a:rPr lang="en-US" sz="3200" dirty="0" smtClean="0"/>
              <a:t> is always </a:t>
            </a:r>
            <a:r>
              <a:rPr lang="en-US" sz="3200" dirty="0" err="1" smtClean="0"/>
              <a:t>serializable</a:t>
            </a:r>
            <a:r>
              <a:rPr lang="en-US" sz="3200" dirty="0" smtClean="0"/>
              <a:t> to a P4 program</a:t>
            </a:r>
          </a:p>
          <a:p>
            <a:r>
              <a:rPr lang="en-US" sz="3200" dirty="0" smtClean="0"/>
              <a:t>Simplifies debugging and testing</a:t>
            </a:r>
          </a:p>
          <a:p>
            <a:pPr lvl="1"/>
            <a:r>
              <a:rPr lang="en-US" sz="2800" dirty="0" smtClean="0"/>
              <a:t>Easy to read the IR: just generate and read P4</a:t>
            </a:r>
          </a:p>
          <a:p>
            <a:pPr lvl="1"/>
            <a:r>
              <a:rPr lang="en-US" sz="2800" dirty="0" smtClean="0"/>
              <a:t>Easy to compare IR with reference (unit testing)</a:t>
            </a:r>
          </a:p>
          <a:p>
            <a:pPr lvl="1"/>
            <a:r>
              <a:rPr lang="en-US" sz="2800" dirty="0" smtClean="0"/>
              <a:t>Compiler can self-validate (re-compile generated code</a:t>
            </a:r>
            <a:r>
              <a:rPr lang="en-US" sz="2800" dirty="0" smtClean="0"/>
              <a:t>)</a:t>
            </a:r>
          </a:p>
          <a:p>
            <a:pPr lvl="1"/>
            <a:r>
              <a:rPr lang="en-US" sz="2800" dirty="0" smtClean="0"/>
              <a:t>Dumped P4 can contain IR representation as comments</a:t>
            </a:r>
            <a:br>
              <a:rPr lang="en-US" sz="2800" dirty="0" smtClean="0"/>
            </a:br>
            <a:r>
              <a:rPr lang="en-US" sz="2800" dirty="0" smtClean="0"/>
              <a:t>Use compiler flags --top4 Pass1,Pass2 -v</a:t>
            </a:r>
            <a:endParaRPr lang="en-US" sz="2800" dirty="0" smtClean="0"/>
          </a:p>
          <a:p>
            <a:r>
              <a:rPr lang="en-US" sz="3200" dirty="0" smtClean="0"/>
              <a:t>IR always maintains source-level position</a:t>
            </a:r>
          </a:p>
          <a:p>
            <a:pPr lvl="1"/>
            <a:r>
              <a:rPr lang="en-US" sz="2800" dirty="0" smtClean="0"/>
              <a:t>can emit nice error message anywhere</a:t>
            </a:r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passes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033899"/>
          </a:xfrm>
        </p:spPr>
        <p:txBody>
          <a:bodyPr>
            <a:normAutofit/>
          </a:bodyPr>
          <a:lstStyle/>
          <a:p>
            <a:r>
              <a:rPr lang="en-US" dirty="0" smtClean="0"/>
              <a:t>Name resolution</a:t>
            </a:r>
          </a:p>
          <a:p>
            <a:r>
              <a:rPr lang="en-US" dirty="0" smtClean="0"/>
              <a:t>Type checking/type inference (</a:t>
            </a:r>
            <a:r>
              <a:rPr lang="en-US" dirty="0" err="1" smtClean="0"/>
              <a:t>Hindley</a:t>
            </a:r>
            <a:r>
              <a:rPr lang="en-US" dirty="0" smtClean="0"/>
              <a:t>-Milner)</a:t>
            </a:r>
          </a:p>
          <a:p>
            <a:r>
              <a:rPr lang="en-US" dirty="0" smtClean="0"/>
              <a:t>Constant folding</a:t>
            </a:r>
          </a:p>
          <a:p>
            <a:r>
              <a:rPr lang="en-US" dirty="0" smtClean="0"/>
              <a:t>Strength reduction</a:t>
            </a:r>
          </a:p>
          <a:p>
            <a:r>
              <a:rPr lang="en-US" dirty="0" smtClean="0"/>
              <a:t>Dead code removal</a:t>
            </a:r>
          </a:p>
          <a:p>
            <a:r>
              <a:rPr lang="en-US" dirty="0" smtClean="0"/>
              <a:t>Compile-time evaluation</a:t>
            </a:r>
          </a:p>
          <a:p>
            <a:r>
              <a:rPr lang="en-US" dirty="0" smtClean="0"/>
              <a:t>Conversion to P4 source</a:t>
            </a:r>
          </a:p>
          <a:p>
            <a:r>
              <a:rPr lang="en-US" dirty="0" smtClean="0"/>
              <a:t>Many small lowering passes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108" y="2799631"/>
            <a:ext cx="2426192" cy="118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</a:p>
          <a:p>
            <a:r>
              <a:rPr lang="en-US" dirty="0" smtClean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 smtClean="0"/>
              <a:t>Front-end structure</a:t>
            </a:r>
          </a:p>
          <a:p>
            <a:r>
              <a:rPr lang="en-US" dirty="0" smtClean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 smtClean="0"/>
              <a:t>Important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60" y="886801"/>
            <a:ext cx="10515600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</a:t>
            </a:r>
            <a:r>
              <a:rPr lang="en-US" dirty="0" smtClean="0"/>
              <a:t>P4Program</a:t>
            </a:r>
          </a:p>
          <a:p>
            <a:r>
              <a:rPr lang="en-US" dirty="0" smtClean="0"/>
              <a:t>IR::Constant – integer literal (uses </a:t>
            </a:r>
            <a:r>
              <a:rPr lang="en-US" dirty="0" err="1" smtClean="0"/>
              <a:t>libgmp</a:t>
            </a:r>
            <a:r>
              <a:rPr lang="en-US" dirty="0" smtClean="0"/>
              <a:t> for arbitrary precision)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IDeclaration</a:t>
            </a:r>
            <a:r>
              <a:rPr lang="en-US" dirty="0" smtClean="0"/>
              <a:t> – interface for all classes that introduce a new name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INamespace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interface for all classes that introduce a new scope</a:t>
            </a:r>
          </a:p>
          <a:p>
            <a:r>
              <a:rPr lang="en-US" dirty="0" smtClean="0"/>
              <a:t>IR::P4Table – a P4 v1.2 table (“V1Table” is used for P4 v1.1)</a:t>
            </a:r>
          </a:p>
          <a:p>
            <a:r>
              <a:rPr lang="en-US" dirty="0" smtClean="0"/>
              <a:t>IR::</a:t>
            </a:r>
            <a:r>
              <a:rPr lang="en-US" dirty="0"/>
              <a:t>P4Parser – </a:t>
            </a:r>
            <a:r>
              <a:rPr lang="en-US" dirty="0" smtClean="0"/>
              <a:t>a P4 v1.2 parser</a:t>
            </a:r>
          </a:p>
          <a:p>
            <a:r>
              <a:rPr lang="en-US" dirty="0" smtClean="0"/>
              <a:t>IR::P4Control – a P4 v1.2 control block</a:t>
            </a:r>
          </a:p>
          <a:p>
            <a:r>
              <a:rPr lang="en-US" dirty="0" smtClean="0"/>
              <a:t>IR::P4Action – a P4 v1.2 action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Type_Control</a:t>
            </a:r>
            <a:r>
              <a:rPr lang="en-US" dirty="0" smtClean="0"/>
              <a:t> – A control block prototype (also for Parser, Action, Table)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Declaration_ID</a:t>
            </a:r>
            <a:r>
              <a:rPr lang="en-US" dirty="0" smtClean="0"/>
              <a:t> – a declaration that is just an identifier (e.g., in </a:t>
            </a:r>
            <a:r>
              <a:rPr lang="en-US" dirty="0" err="1" smtClean="0"/>
              <a:t>enum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IR::Parameter – function/method/block parameter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Type_Extern</a:t>
            </a:r>
            <a:r>
              <a:rPr lang="en-US" dirty="0" smtClean="0"/>
              <a:t> – represents an extern block type</a:t>
            </a:r>
          </a:p>
          <a:p>
            <a:r>
              <a:rPr lang="en-US" dirty="0" smtClean="0"/>
              <a:t>IR::</a:t>
            </a:r>
            <a:r>
              <a:rPr lang="en-US" dirty="0" err="1" smtClean="0"/>
              <a:t>TypeSpecialized</a:t>
            </a:r>
            <a:r>
              <a:rPr lang="en-US" dirty="0" smtClean="0"/>
              <a:t> – e.g., </a:t>
            </a:r>
            <a:r>
              <a:rPr lang="en-US" dirty="0" err="1" smtClean="0"/>
              <a:t>ext</a:t>
            </a:r>
            <a:r>
              <a:rPr lang="en-US" dirty="0" smtClean="0"/>
              <a:t>&lt;bit&lt;32&gt;&gt;, where </a:t>
            </a:r>
            <a:r>
              <a:rPr lang="en-US" dirty="0" err="1" smtClean="0"/>
              <a:t>ext</a:t>
            </a:r>
            <a:r>
              <a:rPr lang="en-US" dirty="0" smtClean="0"/>
              <a:t> is an extern</a:t>
            </a:r>
            <a:endParaRPr lang="en-US" dirty="0"/>
          </a:p>
          <a:p>
            <a:r>
              <a:rPr lang="en-US" dirty="0" smtClean="0"/>
              <a:t>IR::</a:t>
            </a:r>
            <a:r>
              <a:rPr lang="en-US" dirty="0" err="1" smtClean="0"/>
              <a:t>TypeNameExpression</a:t>
            </a:r>
            <a:r>
              <a:rPr lang="en-US" dirty="0" smtClean="0"/>
              <a:t> – e.g., </a:t>
            </a:r>
            <a:r>
              <a:rPr lang="en-US" dirty="0" err="1" smtClean="0"/>
              <a:t>enum</a:t>
            </a:r>
            <a:r>
              <a:rPr lang="en-US" dirty="0" smtClean="0"/>
              <a:t> X { b }  X x =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err="1" smtClean="0"/>
              <a:t>.b</a:t>
            </a:r>
            <a:r>
              <a:rPr lang="en-US" dirty="0" smtClean="0"/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</a:t>
            </a:r>
            <a:r>
              <a:rPr lang="en-US" dirty="0" smtClean="0"/>
              <a:t>identifiers </a:t>
            </a:r>
            <a:endParaRPr lang="en-US" dirty="0"/>
          </a:p>
          <a:p>
            <a:r>
              <a:rPr lang="en-US" dirty="0"/>
              <a:t>IR::</a:t>
            </a:r>
            <a:r>
              <a:rPr lang="en-US" dirty="0" smtClean="0"/>
              <a:t>Path </a:t>
            </a:r>
            <a:r>
              <a:rPr lang="en-US" dirty="0"/>
              <a:t>can appear in </a:t>
            </a:r>
            <a:r>
              <a:rPr lang="en-US" dirty="0" smtClean="0"/>
              <a:t>two contexts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PathExpression</a:t>
            </a:r>
            <a:r>
              <a:rPr lang="en-US" dirty="0" smtClean="0"/>
              <a:t>: an expression that refers to a name (name is a Path)</a:t>
            </a:r>
          </a:p>
          <a:p>
            <a:pPr lvl="1"/>
            <a:r>
              <a:rPr lang="en-US" dirty="0" smtClean="0"/>
              <a:t>IR::</a:t>
            </a:r>
            <a:r>
              <a:rPr lang="en-US" dirty="0" err="1" smtClean="0"/>
              <a:t>Type_Name</a:t>
            </a:r>
            <a:r>
              <a:rPr lang="en-US" dirty="0" smtClean="0"/>
              <a:t>: an expression that refers to a type by name (name is a Path)</a:t>
            </a:r>
          </a:p>
          <a:p>
            <a:r>
              <a:rPr lang="en-US" dirty="0" smtClean="0"/>
              <a:t>IR::Member represents a field access</a:t>
            </a:r>
            <a:endParaRPr lang="en-US" dirty="0"/>
          </a:p>
          <a:p>
            <a:r>
              <a:rPr lang="en-US" dirty="0" err="1" smtClean="0"/>
              <a:t>ReferenceMap</a:t>
            </a:r>
            <a:r>
              <a:rPr lang="en-US" dirty="0" smtClean="0"/>
              <a:t> core methods:</a:t>
            </a:r>
          </a:p>
          <a:p>
            <a:pPr lvl="1"/>
            <a:r>
              <a:rPr lang="en-US" dirty="0" err="1" smtClean="0"/>
              <a:t>const</a:t>
            </a:r>
            <a:r>
              <a:rPr lang="en-US" dirty="0" smtClean="0"/>
              <a:t> IR::</a:t>
            </a:r>
            <a:r>
              <a:rPr lang="en-US" dirty="0" err="1" smtClean="0"/>
              <a:t>IDeclaration</a:t>
            </a:r>
            <a:r>
              <a:rPr lang="en-US" dirty="0" smtClean="0"/>
              <a:t>* </a:t>
            </a:r>
            <a:r>
              <a:rPr lang="en-US" dirty="0" err="1" smtClean="0"/>
              <a:t>getDeclaration</a:t>
            </a:r>
            <a:r>
              <a:rPr lang="en-US" dirty="0" smtClean="0"/>
              <a:t>(</a:t>
            </a:r>
            <a:r>
              <a:rPr lang="en-US" dirty="0" err="1" smtClean="0"/>
              <a:t>const</a:t>
            </a:r>
            <a:r>
              <a:rPr lang="en-US" dirty="0" smtClean="0"/>
              <a:t> IR::Path* path)</a:t>
            </a:r>
          </a:p>
          <a:p>
            <a:pPr lvl="1"/>
            <a:r>
              <a:rPr lang="en-US" dirty="0" err="1" smtClean="0"/>
              <a:t>cstring</a:t>
            </a:r>
            <a:r>
              <a:rPr lang="en-US" dirty="0" smtClean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smtClean="0"/>
              <a:t>base) </a:t>
            </a:r>
          </a:p>
          <a:p>
            <a:r>
              <a:rPr lang="en-US" dirty="0" err="1"/>
              <a:t>ResolveReferencesInspector</a:t>
            </a:r>
            <a:r>
              <a:rPr lang="en-US" dirty="0"/>
              <a:t> produces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Note: source position </a:t>
            </a:r>
            <a:r>
              <a:rPr lang="en-US" i="1" dirty="0" smtClean="0"/>
              <a:t>is important</a:t>
            </a:r>
            <a:r>
              <a:rPr lang="en-US" dirty="0" smtClean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/>
              <a:t>INode</a:t>
            </a:r>
            <a:r>
              <a:rPr lang="en-US" dirty="0" smtClean="0"/>
              <a:t> that introduced symbol referred.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dirty="0" smtClean="0"/>
              <a:t>Fresh unique </a:t>
            </a:r>
            <a:r>
              <a:rPr lang="en-US" dirty="0" smtClean="0"/>
              <a:t>name within </a:t>
            </a:r>
            <a:r>
              <a:rPr lang="en-US" smtClean="0"/>
              <a:t>the program.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7664"/>
              </p:ext>
            </p:extLst>
          </p:nvPr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Decl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declarations</a:t>
            </a:r>
            <a:endParaRPr lang="en-US"/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</a:t>
            </a:r>
            <a:endParaRPr lang="en-US" dirty="0"/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32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const</a:t>
            </a:r>
            <a:r>
              <a:rPr lang="en-US" dirty="0" smtClean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z = x + </a:t>
            </a:r>
            <a:r>
              <a:rPr lang="en-US" dirty="0" err="1" smtClean="0"/>
              <a:t>w.s</a:t>
            </a:r>
            <a:r>
              <a:rPr lang="en-US" dirty="0" smtClean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P4Program</a:t>
            </a:r>
            <a:endParaRPr lang="en-US" sz="1600" dirty="0"/>
          </a:p>
          <a:p>
            <a:r>
              <a:rPr lang="en-US" sz="1600" dirty="0"/>
              <a:t>  </a:t>
            </a:r>
            <a:r>
              <a:rPr lang="en-US" sz="1600" dirty="0" smtClean="0"/>
              <a:t>declarations=Vector&lt;Node</a:t>
            </a:r>
            <a:r>
              <a:rPr lang="en-US" sz="1600" dirty="0"/>
              <a:t>&gt;[3]</a:t>
            </a:r>
          </a:p>
          <a:p>
            <a:r>
              <a:rPr lang="en-US" sz="1600" dirty="0"/>
              <a:t>    </a:t>
            </a:r>
            <a:r>
              <a:rPr lang="en-US" sz="1600" dirty="0" smtClean="0"/>
              <a:t>0=</a:t>
            </a:r>
            <a:r>
              <a:rPr lang="en-US" sz="1600" dirty="0" err="1" smtClean="0"/>
              <a:t>Declaration_Constant</a:t>
            </a:r>
            <a:r>
              <a:rPr lang="en-US" sz="1600" dirty="0" smtClean="0"/>
              <a:t>, name=x</a:t>
            </a:r>
            <a:endParaRPr lang="en-US" sz="1600" dirty="0"/>
          </a:p>
          <a:p>
            <a:r>
              <a:rPr lang="en-US" sz="1600" dirty="0" smtClean="0"/>
              <a:t>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initializer=Constant, value=10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1=</a:t>
            </a:r>
            <a:r>
              <a:rPr lang="en-US" sz="1600" dirty="0" err="1" smtClean="0"/>
              <a:t>Type_Struct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fields=Vector&lt;</a:t>
            </a:r>
            <a:r>
              <a:rPr lang="en-US" sz="1600" dirty="0" err="1" smtClean="0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StructField</a:t>
            </a:r>
            <a:r>
              <a:rPr lang="en-US" sz="1600" dirty="0" smtClean="0"/>
              <a:t>, name=s</a:t>
            </a:r>
            <a:endParaRPr lang="en-US" sz="1600" dirty="0"/>
          </a:p>
          <a:p>
            <a:r>
              <a:rPr lang="en-US" sz="1600" dirty="0" smtClean="0"/>
              <a:t>            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smtClean="0"/>
              <a:t>2=P4Action, name=a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parameters=</a:t>
            </a:r>
            <a:r>
              <a:rPr lang="en-US" sz="1600" dirty="0" err="1" smtClean="0"/>
              <a:t>ParameterList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smtClean="0"/>
              <a:t>parameters=Vector&lt;Parameter</a:t>
            </a:r>
            <a:r>
              <a:rPr lang="en-US" sz="1600" dirty="0"/>
              <a:t>&gt;[2]</a:t>
            </a:r>
          </a:p>
          <a:p>
            <a:r>
              <a:rPr lang="en-US" sz="1600" dirty="0"/>
              <a:t>          </a:t>
            </a:r>
            <a:r>
              <a:rPr lang="en-US" sz="1600" dirty="0" smtClean="0"/>
              <a:t>0=Parameter, name=w, direction=in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Type_Name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name=S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1=Parameter, name=z, direction=out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type=</a:t>
            </a:r>
            <a:r>
              <a:rPr lang="en-US" sz="1600" dirty="0" err="1" smtClean="0"/>
              <a:t>Type_Bits</a:t>
            </a:r>
            <a:r>
              <a:rPr lang="en-US" sz="1600" dirty="0" smtClean="0"/>
              <a:t>, size=8, </a:t>
            </a:r>
            <a:r>
              <a:rPr lang="en-US" sz="1600" dirty="0" err="1" smtClean="0"/>
              <a:t>isSigned</a:t>
            </a:r>
            <a:r>
              <a:rPr lang="en-US" sz="1600" dirty="0" smtClean="0"/>
              <a:t>=0</a:t>
            </a:r>
            <a:endParaRPr lang="en-US" sz="1600" dirty="0"/>
          </a:p>
          <a:p>
            <a:r>
              <a:rPr lang="en-US" sz="1600" dirty="0"/>
              <a:t>      </a:t>
            </a:r>
            <a:r>
              <a:rPr lang="en-US" sz="1600" dirty="0" smtClean="0"/>
              <a:t>body=Vector&lt;</a:t>
            </a:r>
            <a:r>
              <a:rPr lang="en-US" sz="1600" dirty="0" err="1" smtClean="0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</a:t>
            </a:r>
            <a:r>
              <a:rPr lang="en-US" sz="1600" dirty="0" smtClean="0"/>
              <a:t>0=</a:t>
            </a:r>
            <a:r>
              <a:rPr lang="en-US" sz="1600" dirty="0" err="1" smtClean="0"/>
              <a:t>AssignmentStatement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name=z</a:t>
            </a:r>
            <a:endParaRPr lang="en-US" sz="1600" dirty="0"/>
          </a:p>
          <a:p>
            <a:r>
              <a:rPr lang="en-US" sz="1600" dirty="0"/>
              <a:t>          </a:t>
            </a:r>
            <a:r>
              <a:rPr lang="en-US" sz="1600" dirty="0" smtClean="0"/>
              <a:t>right=Add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left=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name=x</a:t>
            </a:r>
            <a:endParaRPr lang="en-US" sz="1600" dirty="0"/>
          </a:p>
          <a:p>
            <a:r>
              <a:rPr lang="en-US" sz="1600" dirty="0"/>
              <a:t>            </a:t>
            </a:r>
            <a:r>
              <a:rPr lang="en-US" sz="1600" dirty="0" smtClean="0"/>
              <a:t>right=Member</a:t>
            </a:r>
            <a:endParaRPr lang="en-US" sz="1600" dirty="0"/>
          </a:p>
          <a:p>
            <a:r>
              <a:rPr lang="en-US" sz="1600" dirty="0"/>
              <a:t>              </a:t>
            </a:r>
            <a:r>
              <a:rPr lang="en-US" sz="1600" dirty="0" smtClean="0"/>
              <a:t>expr=</a:t>
            </a:r>
            <a:r>
              <a:rPr lang="en-US" sz="1600" dirty="0" err="1" smtClean="0"/>
              <a:t>PathExpression</a:t>
            </a:r>
            <a:endParaRPr lang="en-US" sz="1600" dirty="0"/>
          </a:p>
          <a:p>
            <a:r>
              <a:rPr lang="en-US" sz="1600" dirty="0"/>
              <a:t>                </a:t>
            </a:r>
            <a:r>
              <a:rPr lang="en-US" sz="1600" dirty="0" smtClean="0"/>
              <a:t>path=Path, prefix</a:t>
            </a:r>
            <a:r>
              <a:rPr lang="en-US" sz="1600" dirty="0"/>
              <a:t>=&lt;null</a:t>
            </a:r>
            <a:r>
              <a:rPr lang="en-US" sz="1600" dirty="0" smtClean="0"/>
              <a:t>&gt;, name=w</a:t>
            </a:r>
            <a:endParaRPr lang="en-US" sz="1600" dirty="0"/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737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4733"/>
            <a:ext cx="12192000" cy="522326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TypeInference</a:t>
            </a:r>
            <a:endParaRPr lang="en-US" dirty="0" smtClean="0"/>
          </a:p>
          <a:p>
            <a:r>
              <a:rPr lang="en-US" dirty="0" smtClean="0"/>
              <a:t>Needs a </a:t>
            </a:r>
            <a:r>
              <a:rPr lang="en-US" dirty="0" err="1" smtClean="0"/>
              <a:t>ReferenceMap</a:t>
            </a:r>
            <a:endParaRPr lang="en-US" dirty="0" smtClean="0"/>
          </a:p>
          <a:p>
            <a:r>
              <a:rPr lang="en-US" dirty="0" smtClean="0"/>
              <a:t>Use the </a:t>
            </a:r>
            <a:r>
              <a:rPr lang="en-US" dirty="0" err="1" smtClean="0"/>
              <a:t>TypeChecking</a:t>
            </a:r>
            <a:r>
              <a:rPr lang="en-US" dirty="0" smtClean="0"/>
              <a:t> wrapper</a:t>
            </a:r>
            <a:endParaRPr lang="en-US" dirty="0" smtClean="0"/>
          </a:p>
          <a:p>
            <a:r>
              <a:rPr lang="en-US" dirty="0" smtClean="0"/>
              <a:t>Checks program typing</a:t>
            </a:r>
          </a:p>
          <a:p>
            <a:r>
              <a:rPr lang="en-US" dirty="0" smtClean="0"/>
              <a:t>Inserts explicit casts where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After first execution no more casts should be ever needed – </a:t>
            </a:r>
            <a:br>
              <a:rPr lang="en-US" dirty="0" smtClean="0"/>
            </a:br>
            <a:r>
              <a:rPr lang="en-US" dirty="0" smtClean="0"/>
              <a:t>it should behave like an Inspector</a:t>
            </a:r>
            <a:endParaRPr lang="en-US" dirty="0" smtClean="0"/>
          </a:p>
          <a:p>
            <a:r>
              <a:rPr lang="en-US" dirty="0" smtClean="0"/>
              <a:t>Produces a </a:t>
            </a:r>
            <a:r>
              <a:rPr lang="en-US" dirty="0" err="1" smtClean="0"/>
              <a:t>TypeMap</a:t>
            </a:r>
            <a:endParaRPr lang="en-US" dirty="0" smtClean="0"/>
          </a:p>
          <a:p>
            <a:pPr lvl="1"/>
            <a:r>
              <a:rPr lang="en-US" dirty="0" smtClean="0"/>
              <a:t>for each node that has a type the map stores its </a:t>
            </a:r>
            <a:r>
              <a:rPr lang="en-US" b="1" dirty="0" smtClean="0"/>
              <a:t>canonical</a:t>
            </a:r>
            <a:r>
              <a:rPr lang="en-US" dirty="0" smtClean="0"/>
              <a:t> type</a:t>
            </a:r>
            <a:endParaRPr lang="en-US" dirty="0"/>
          </a:p>
          <a:p>
            <a:pPr lvl="1"/>
            <a:r>
              <a:rPr lang="en-US" dirty="0" smtClean="0"/>
              <a:t>two canonical types (from a </a:t>
            </a:r>
            <a:r>
              <a:rPr lang="en-US" dirty="0" err="1" smtClean="0"/>
              <a:t>typemap</a:t>
            </a:r>
            <a:r>
              <a:rPr lang="en-US" dirty="0" smtClean="0"/>
              <a:t>) are equal if and only if they are the same C++ object</a:t>
            </a:r>
          </a:p>
          <a:p>
            <a:pPr lvl="1"/>
            <a:r>
              <a:rPr lang="en-US" dirty="0" smtClean="0"/>
              <a:t>the canonical representation is not part of the IR program DAG </a:t>
            </a:r>
          </a:p>
          <a:p>
            <a:pPr lvl="1"/>
            <a:r>
              <a:rPr lang="en-US" dirty="0" smtClean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5018542" y="56814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IR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8745608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753518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258786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48493"/>
              </p:ext>
            </p:extLst>
          </p:nvPr>
        </p:nvGraphicFramePr>
        <p:xfrm>
          <a:off x="8392487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/>
                <a:gridCol w="775083"/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 smtClean="0"/>
                        <a:t>Node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594106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5946978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432226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641335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632666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614810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310159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824912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72039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863699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Program IR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681915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Types 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40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checking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875926"/>
          </a:xfrm>
        </p:spPr>
        <p:txBody>
          <a:bodyPr>
            <a:normAutofit/>
          </a:bodyPr>
          <a:lstStyle/>
          <a:p>
            <a:r>
              <a:rPr lang="en-US" dirty="0" smtClean="0"/>
              <a:t>Somewhat complicated due to generics</a:t>
            </a:r>
          </a:p>
          <a:p>
            <a:r>
              <a:rPr lang="en-US" dirty="0" smtClean="0"/>
              <a:t>Infers values for unspecified type-variables</a:t>
            </a:r>
          </a:p>
          <a:p>
            <a:r>
              <a:rPr lang="en-US" dirty="0" smtClean="0"/>
              <a:t>Uses </a:t>
            </a:r>
            <a:r>
              <a:rPr lang="en-US" dirty="0" err="1" smtClean="0"/>
              <a:t>Hindley</a:t>
            </a:r>
            <a:r>
              <a:rPr lang="en-US" dirty="0" smtClean="0"/>
              <a:t>-Milner algorithm</a:t>
            </a:r>
          </a:p>
          <a:p>
            <a:pPr lvl="1"/>
            <a:r>
              <a:rPr lang="en-US" dirty="0" smtClean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</a:t>
            </a:r>
            <a:r>
              <a:rPr lang="en-US" dirty="0" smtClean="0">
                <a:hlinkClick r:id="rId2"/>
              </a:rPr>
              <a:t>pdf</a:t>
            </a:r>
            <a:r>
              <a:rPr lang="en-US" dirty="0" smtClean="0"/>
              <a:t>, page 280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24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useful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2071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MethodInstance</a:t>
            </a:r>
            <a:r>
              <a:rPr lang="en-US" dirty="0" smtClean="0"/>
              <a:t> -&gt; applied to a </a:t>
            </a:r>
            <a:r>
              <a:rPr lang="en-US" dirty="0" err="1" smtClean="0"/>
              <a:t>MethodCallExpression</a:t>
            </a:r>
            <a:r>
              <a:rPr lang="en-US" dirty="0" smtClean="0"/>
              <a:t>, extracts lots of useful information </a:t>
            </a:r>
            <a:r>
              <a:rPr lang="en-US" dirty="0" smtClean="0"/>
              <a:t>statically</a:t>
            </a:r>
          </a:p>
          <a:p>
            <a:r>
              <a:rPr lang="en-US" dirty="0" err="1" smtClean="0"/>
              <a:t>ConstructorCall</a:t>
            </a:r>
            <a:r>
              <a:rPr lang="en-US" dirty="0" smtClean="0"/>
              <a:t> -&gt; like </a:t>
            </a:r>
            <a:r>
              <a:rPr lang="en-US" dirty="0" err="1" smtClean="0"/>
              <a:t>MethodInstance</a:t>
            </a:r>
            <a:r>
              <a:rPr lang="en-US" dirty="0" smtClean="0"/>
              <a:t>, but for </a:t>
            </a:r>
            <a:r>
              <a:rPr lang="en-US" dirty="0" err="1" smtClean="0"/>
              <a:t>ConstructorCallExpressions</a:t>
            </a:r>
            <a:endParaRPr lang="en-US" dirty="0" smtClean="0"/>
          </a:p>
          <a:p>
            <a:r>
              <a:rPr lang="en-US" dirty="0" err="1" smtClean="0"/>
              <a:t>EnumInstance</a:t>
            </a:r>
            <a:r>
              <a:rPr lang="en-US" dirty="0" smtClean="0"/>
              <a:t> -&gt; helps resolve </a:t>
            </a:r>
            <a:r>
              <a:rPr lang="en-US" dirty="0" err="1" smtClean="0"/>
              <a:t>Enum</a:t>
            </a:r>
            <a:r>
              <a:rPr lang="en-US" dirty="0" smtClean="0"/>
              <a:t> fields</a:t>
            </a:r>
          </a:p>
          <a:p>
            <a:r>
              <a:rPr lang="en-US" dirty="0" err="1" smtClean="0"/>
              <a:t>ParameterSubstitution</a:t>
            </a:r>
            <a:r>
              <a:rPr lang="en-US" dirty="0" smtClean="0"/>
              <a:t> -&gt; represents a binding of Expressions to Parameters</a:t>
            </a:r>
          </a:p>
          <a:p>
            <a:pPr lvl="1"/>
            <a:r>
              <a:rPr lang="en-US" dirty="0" smtClean="0"/>
              <a:t>Use P4::</a:t>
            </a:r>
            <a:r>
              <a:rPr lang="en-US" dirty="0" err="1" smtClean="0"/>
              <a:t>SubstituteParameters</a:t>
            </a:r>
            <a:r>
              <a:rPr lang="en-US" dirty="0" smtClean="0"/>
              <a:t> to apply a substitution</a:t>
            </a:r>
          </a:p>
          <a:p>
            <a:r>
              <a:rPr lang="en-US" dirty="0" smtClean="0"/>
              <a:t>P4CoreLibrary -&gt; represents core.p4 library</a:t>
            </a:r>
          </a:p>
          <a:p>
            <a:r>
              <a:rPr lang="en-US" dirty="0" err="1" smtClean="0"/>
              <a:t>TableApply</a:t>
            </a:r>
            <a:r>
              <a:rPr lang="en-US" dirty="0" smtClean="0"/>
              <a:t> -&gt; helps resolve expressions on tables: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().hit</a:t>
            </a:r>
          </a:p>
          <a:p>
            <a:pPr lvl="1"/>
            <a:r>
              <a:rPr lang="en-US" dirty="0" err="1" smtClean="0"/>
              <a:t>table.apply</a:t>
            </a:r>
            <a:r>
              <a:rPr lang="en-US" dirty="0" smtClean="0"/>
              <a:t>().</a:t>
            </a:r>
            <a:r>
              <a:rPr lang="en-US" dirty="0" err="1" smtClean="0"/>
              <a:t>action_run</a:t>
            </a:r>
            <a:endParaRPr lang="en-US" dirty="0" smtClean="0"/>
          </a:p>
          <a:p>
            <a:r>
              <a:rPr lang="en-US" dirty="0" err="1" smtClean="0"/>
              <a:t>CallGraph</a:t>
            </a:r>
            <a:r>
              <a:rPr lang="en-US" dirty="0" smtClean="0"/>
              <a:t>: performs topological sorting, </a:t>
            </a:r>
            <a:br>
              <a:rPr lang="en-US" dirty="0" smtClean="0"/>
            </a:br>
            <a:r>
              <a:rPr lang="en-US" dirty="0" smtClean="0"/>
              <a:t>including strongly-connected component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710" y="381381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885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 smtClean="0"/>
              <a:t>P4::Evaluator</a:t>
            </a:r>
            <a:endParaRPr lang="en-US" dirty="0" smtClean="0"/>
          </a:p>
          <a:p>
            <a:r>
              <a:rPr lang="en-US" dirty="0" smtClean="0"/>
              <a:t>Should be called after the front-end and mid-end</a:t>
            </a:r>
          </a:p>
          <a:p>
            <a:r>
              <a:rPr lang="en-US" dirty="0" smtClean="0"/>
              <a:t>Represents each program resource as a Block</a:t>
            </a:r>
          </a:p>
          <a:p>
            <a:r>
              <a:rPr lang="en-US" dirty="0" smtClean="0"/>
              <a:t>Blocks form a DAG</a:t>
            </a:r>
          </a:p>
          <a:p>
            <a:pPr lvl="1"/>
            <a:r>
              <a:rPr lang="en-US" dirty="0" smtClean="0"/>
              <a:t>children of a block are “allocated” within that block</a:t>
            </a:r>
          </a:p>
          <a:p>
            <a:r>
              <a:rPr lang="en-US" dirty="0" smtClean="0"/>
              <a:t>Each persistent resource has a block</a:t>
            </a:r>
          </a:p>
          <a:p>
            <a:pPr lvl="1"/>
            <a:r>
              <a:rPr lang="en-US" dirty="0" smtClean="0"/>
              <a:t>parser, control, packages, externs, tables</a:t>
            </a:r>
          </a:p>
          <a:p>
            <a:r>
              <a:rPr lang="en-US" dirty="0" smtClean="0"/>
              <a:t>Each block maps </a:t>
            </a:r>
            <a:r>
              <a:rPr lang="en-US" dirty="0" smtClean="0"/>
              <a:t>IR nodes to </a:t>
            </a:r>
            <a:r>
              <a:rPr lang="en-US" dirty="0" err="1" smtClean="0"/>
              <a:t>CompileTimeValue</a:t>
            </a:r>
            <a:r>
              <a:rPr lang="en-US" dirty="0" smtClean="0"/>
              <a:t> s</a:t>
            </a:r>
          </a:p>
          <a:p>
            <a:r>
              <a:rPr lang="en-US" dirty="0" smtClean="0"/>
              <a:t>A </a:t>
            </a:r>
            <a:r>
              <a:rPr lang="en-US" dirty="0" err="1" smtClean="0"/>
              <a:t>CompileTimeValue</a:t>
            </a:r>
            <a:r>
              <a:rPr lang="en-US" dirty="0" smtClean="0"/>
              <a:t> is a compile-time constant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Package main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Parser 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pipe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deparser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 </a:t>
            </a:r>
          </a:p>
          <a:p>
            <a:pPr algn="ctr"/>
            <a:r>
              <a:rPr lang="en-US" dirty="0" err="1" smtClean="0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Block hierarchy </a:t>
            </a:r>
            <a:r>
              <a:rPr lang="en-US" smtClean="0"/>
              <a:t>for </a:t>
            </a:r>
            <a:br>
              <a:rPr lang="en-US" smtClean="0"/>
            </a:br>
            <a:r>
              <a:rPr lang="en-US" smtClean="0"/>
              <a:t>simple-switch-example.p4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smtClean="0"/>
              <a:t>ipv4_match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 smtClean="0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Table</a:t>
            </a:r>
            <a:br>
              <a:rPr lang="en-US" dirty="0" smtClean="0"/>
            </a:br>
            <a:r>
              <a:rPr lang="en-US" dirty="0" err="1"/>
              <a:t>s</a:t>
            </a:r>
            <a:r>
              <a:rPr lang="en-US" dirty="0" err="1" smtClean="0"/>
              <a:t>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Toplevel</a:t>
            </a:r>
            <a:r>
              <a:rPr lang="en-US" dirty="0" smtClean="0"/>
              <a:t> block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hard part?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13" y="1825624"/>
            <a:ext cx="11346511" cy="476948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Keeping track of various node versions</a:t>
            </a:r>
          </a:p>
          <a:p>
            <a:r>
              <a:rPr lang="en-US" dirty="0" smtClean="0"/>
              <a:t>New versions of nodes are created while transformations occur</a:t>
            </a:r>
          </a:p>
          <a:p>
            <a:r>
              <a:rPr lang="en-US" dirty="0" smtClean="0"/>
              <a:t>Even nodes that you are not touching</a:t>
            </a:r>
          </a:p>
          <a:p>
            <a:pPr lvl="1"/>
            <a:r>
              <a:rPr lang="en-US" dirty="0" smtClean="0"/>
              <a:t>the ancestors of the nodes you are touching</a:t>
            </a:r>
          </a:p>
          <a:p>
            <a:r>
              <a:rPr lang="en-US" dirty="0" smtClean="0"/>
              <a:t>References to nodes may become stale</a:t>
            </a:r>
          </a:p>
          <a:p>
            <a:pPr lvl="1"/>
            <a:r>
              <a:rPr lang="en-US" dirty="0" smtClean="0"/>
              <a:t>pointing to old versions of the nodes, no longer in the IR tree</a:t>
            </a:r>
          </a:p>
          <a:p>
            <a:pPr lvl="1"/>
            <a:r>
              <a:rPr lang="en-US" dirty="0" smtClean="0"/>
              <a:t>so your carefully constructed maps may need to be reconstructed if you do </a:t>
            </a:r>
            <a:r>
              <a:rPr lang="en-US" i="1" dirty="0" smtClean="0"/>
              <a:t>anything</a:t>
            </a:r>
          </a:p>
          <a:p>
            <a:pPr lvl="2"/>
            <a:r>
              <a:rPr lang="en-US" dirty="0" smtClean="0"/>
              <a:t>e.g., </a:t>
            </a:r>
            <a:r>
              <a:rPr lang="en-US" dirty="0" err="1" smtClean="0"/>
              <a:t>ReferenceMap</a:t>
            </a:r>
            <a:r>
              <a:rPr lang="en-US" dirty="0" smtClean="0"/>
              <a:t>, </a:t>
            </a:r>
            <a:r>
              <a:rPr lang="en-US" dirty="0" err="1" smtClean="0"/>
              <a:t>TypeMap</a:t>
            </a:r>
            <a:endParaRPr lang="en-US" dirty="0"/>
          </a:p>
          <a:p>
            <a:pPr lvl="1"/>
            <a:r>
              <a:rPr lang="en-US" dirty="0" smtClean="0"/>
              <a:t>You can use </a:t>
            </a:r>
            <a:r>
              <a:rPr lang="en-US" dirty="0" err="1" smtClean="0"/>
              <a:t>validateMap</a:t>
            </a:r>
            <a:r>
              <a:rPr lang="en-US" dirty="0" smtClean="0"/>
              <a:t>() to check that a map is still up-to-date</a:t>
            </a:r>
            <a:endParaRPr lang="en-US" dirty="0" smtClean="0"/>
          </a:p>
          <a:p>
            <a:r>
              <a:rPr lang="en-US" dirty="0" smtClean="0"/>
              <a:t>In general, you cannot run two Transforms in sequence if they use some </a:t>
            </a:r>
            <a:r>
              <a:rPr lang="en-US" dirty="0" err="1" smtClean="0"/>
              <a:t>precomputed</a:t>
            </a:r>
            <a:r>
              <a:rPr lang="en-US" dirty="0" smtClean="0"/>
              <a:t> data </a:t>
            </a:r>
            <a:r>
              <a:rPr lang="en-US" dirty="0" smtClean="0"/>
              <a:t>structures, since the first will change the program</a:t>
            </a:r>
            <a:endParaRPr lang="en-US" dirty="0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9843713" y="709854"/>
            <a:ext cx="1594103" cy="1601541"/>
            <a:chOff x="6809186" y="2405916"/>
            <a:chExt cx="3157640" cy="3095597"/>
          </a:xfrm>
        </p:grpSpPr>
        <p:sp>
          <p:nvSpPr>
            <p:cNvPr id="4" name="Isosceles Triangle 14"/>
            <p:cNvSpPr/>
            <p:nvPr/>
          </p:nvSpPr>
          <p:spPr>
            <a:xfrm>
              <a:off x="6809186" y="2492288"/>
              <a:ext cx="3157640" cy="300922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1"/>
            <p:cNvSpPr/>
            <p:nvPr/>
          </p:nvSpPr>
          <p:spPr>
            <a:xfrm>
              <a:off x="8178165" y="4603338"/>
              <a:ext cx="827289" cy="89817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468520" y="4391645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39200" y="4006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0" y="3625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3244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58200" y="2786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2405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8676900" y="4201442"/>
              <a:ext cx="198052" cy="2237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590380" y="3820441"/>
              <a:ext cx="2845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90380" y="3439441"/>
              <a:ext cx="1321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666580" y="2982242"/>
              <a:ext cx="142286" cy="2618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437980" y="2601242"/>
              <a:ext cx="142286" cy="1856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54051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back-ends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v12test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Fake back-end</a:t>
            </a:r>
          </a:p>
          <a:p>
            <a:r>
              <a:rPr lang="en-US" dirty="0" smtClean="0"/>
              <a:t>Used for testing the P4 front-ends (v1.0 &amp; v1.2)</a:t>
            </a:r>
            <a:endParaRPr lang="en-US" dirty="0"/>
          </a:p>
          <a:p>
            <a:r>
              <a:rPr lang="en-US" dirty="0" smtClean="0"/>
              <a:t>Contains a significant sample mid-end</a:t>
            </a:r>
          </a:p>
          <a:p>
            <a:r>
              <a:rPr lang="en-US" dirty="0" smtClean="0"/>
              <a:t>Compile files and dump P4 representations</a:t>
            </a:r>
          </a:p>
          <a:p>
            <a:pPr lvl="1"/>
            <a:r>
              <a:rPr lang="en-US" dirty="0" smtClean="0"/>
              <a:t>Works for both v1.0 and v1.2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dirty="0" smtClean="0"/>
              <a:t>Testing the </a:t>
            </a:r>
            <a:r>
              <a:rPr lang="en-US" dirty="0" smtClean="0"/>
              <a:t>front-end and mid-ends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1212834" y="1022965"/>
            <a:ext cx="8912325" cy="5668917"/>
          </a:xfrm>
        </p:spPr>
        <p:txBody>
          <a:bodyPr>
            <a:normAutofit/>
          </a:bodyPr>
          <a:lstStyle/>
          <a:p>
            <a:r>
              <a:rPr lang="en-US" dirty="0" smtClean="0"/>
              <a:t>Compare P4 output after some passes w/ reference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Check compiler </a:t>
            </a:r>
            <a:r>
              <a:rPr lang="en-US" dirty="0" err="1" smtClean="0"/>
              <a:t>stderr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Recompile P4 generated by front-end twice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530177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36138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ight Arrow 5"/>
          <p:cNvSpPr/>
          <p:nvPr/>
        </p:nvSpPr>
        <p:spPr>
          <a:xfrm>
            <a:off x="5154580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3638309" y="520737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19112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9" name="Rectangle 8"/>
          <p:cNvSpPr/>
          <p:nvPr/>
        </p:nvSpPr>
        <p:spPr>
          <a:xfrm>
            <a:off x="5323372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014623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716458" y="5141508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547665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7340861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/>
          <p:cNvSpPr/>
          <p:nvPr/>
        </p:nvSpPr>
        <p:spPr>
          <a:xfrm>
            <a:off x="7509653" y="5141508"/>
            <a:ext cx="691251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2400" dirty="0"/>
              <a:t>toP4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8200904" y="5210125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8369697" y="5169934"/>
            <a:ext cx="533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2193" y="5816854"/>
            <a:ext cx="41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==</a:t>
            </a:r>
          </a:p>
        </p:txBody>
      </p:sp>
      <p:cxnSp>
        <p:nvCxnSpPr>
          <p:cNvPr id="22" name="Elbow Connector 21"/>
          <p:cNvCxnSpPr>
            <a:stCxn id="21" idx="3"/>
            <a:endCxn id="16" idx="2"/>
          </p:cNvCxnSpPr>
          <p:nvPr/>
        </p:nvCxnSpPr>
        <p:spPr>
          <a:xfrm flipV="1">
            <a:off x="7716790" y="5570044"/>
            <a:ext cx="91942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21" idx="1"/>
            <a:endCxn id="8" idx="2"/>
          </p:cNvCxnSpPr>
          <p:nvPr/>
        </p:nvCxnSpPr>
        <p:spPr>
          <a:xfrm rot="10800000">
            <a:off x="6385635" y="5570044"/>
            <a:ext cx="916559" cy="431476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rot="16200000">
            <a:off x="3530398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Parse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2830464" y="2241282"/>
            <a:ext cx="67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f.p4</a:t>
            </a:r>
          </a:p>
        </p:txBody>
      </p:sp>
      <p:sp>
        <p:nvSpPr>
          <p:cNvPr id="33" name="Rectangle 32"/>
          <p:cNvSpPr/>
          <p:nvPr/>
        </p:nvSpPr>
        <p:spPr>
          <a:xfrm rot="16200000">
            <a:off x="5361352" y="2286204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Pass2</a:t>
            </a:r>
          </a:p>
        </p:txBody>
      </p:sp>
      <p:sp>
        <p:nvSpPr>
          <p:cNvPr id="35" name="Rectangle 34"/>
          <p:cNvSpPr/>
          <p:nvPr/>
        </p:nvSpPr>
        <p:spPr>
          <a:xfrm rot="16200000">
            <a:off x="7146816" y="2286199"/>
            <a:ext cx="1042019" cy="51576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Pass3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3504446" y="2353614"/>
            <a:ext cx="289076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ight Arrow 37"/>
          <p:cNvSpPr/>
          <p:nvPr/>
        </p:nvSpPr>
        <p:spPr>
          <a:xfrm>
            <a:off x="4337507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" name="Right Arrow 40"/>
          <p:cNvSpPr/>
          <p:nvPr/>
        </p:nvSpPr>
        <p:spPr>
          <a:xfrm>
            <a:off x="6140246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3" name="Right Arrow 42"/>
          <p:cNvSpPr/>
          <p:nvPr/>
        </p:nvSpPr>
        <p:spPr>
          <a:xfrm rot="16200000">
            <a:off x="4596481" y="1925634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6" name="TextBox 45"/>
          <p:cNvSpPr txBox="1"/>
          <p:nvPr/>
        </p:nvSpPr>
        <p:spPr>
          <a:xfrm>
            <a:off x="4530177" y="1366988"/>
            <a:ext cx="85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f.p4</a:t>
            </a:r>
            <a:endParaRPr lang="en-US" sz="2400" dirty="0"/>
          </a:p>
        </p:txBody>
      </p:sp>
      <p:sp>
        <p:nvSpPr>
          <p:cNvPr id="48" name="TextBox 47"/>
          <p:cNvSpPr txBox="1"/>
          <p:nvPr/>
        </p:nvSpPr>
        <p:spPr>
          <a:xfrm>
            <a:off x="8006076" y="1355946"/>
            <a:ext cx="110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f-fe.p4</a:t>
            </a:r>
            <a:endParaRPr lang="en-US" sz="2400" dirty="0"/>
          </a:p>
        </p:txBody>
      </p:sp>
      <p:sp>
        <p:nvSpPr>
          <p:cNvPr id="49" name="Right Arrow 48"/>
          <p:cNvSpPr/>
          <p:nvPr/>
        </p:nvSpPr>
        <p:spPr>
          <a:xfrm>
            <a:off x="7925710" y="2353614"/>
            <a:ext cx="1269695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0" name="Right Arrow 49"/>
          <p:cNvSpPr/>
          <p:nvPr/>
        </p:nvSpPr>
        <p:spPr>
          <a:xfrm rot="16200000">
            <a:off x="8181724" y="1925635"/>
            <a:ext cx="63894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" name="Rectangle 50"/>
          <p:cNvSpPr/>
          <p:nvPr/>
        </p:nvSpPr>
        <p:spPr>
          <a:xfrm>
            <a:off x="5806911" y="4033596"/>
            <a:ext cx="624402" cy="51008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FE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5638118" y="4102213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3" name="TextBox 52"/>
          <p:cNvSpPr txBox="1"/>
          <p:nvPr/>
        </p:nvSpPr>
        <p:spPr>
          <a:xfrm>
            <a:off x="4915043" y="4099463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f.p4</a:t>
            </a:r>
          </a:p>
        </p:txBody>
      </p:sp>
      <p:sp>
        <p:nvSpPr>
          <p:cNvPr id="55" name="Right Arrow 54"/>
          <p:cNvSpPr/>
          <p:nvPr/>
        </p:nvSpPr>
        <p:spPr>
          <a:xfrm rot="16200000">
            <a:off x="6041477" y="3764334"/>
            <a:ext cx="160755" cy="3777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6" name="Rectangle 55"/>
          <p:cNvSpPr/>
          <p:nvPr/>
        </p:nvSpPr>
        <p:spPr>
          <a:xfrm>
            <a:off x="5104837" y="3517426"/>
            <a:ext cx="23051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f.p4-stderr </a:t>
            </a:r>
            <a:r>
              <a:rPr lang="en-US" sz="2000" dirty="0" smtClean="0"/>
              <a:t>==</a:t>
            </a:r>
            <a:r>
              <a:rPr lang="en-US" sz="2000" dirty="0" err="1"/>
              <a:t>stderr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88791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BMv2 back-end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p4c-bm2-ss</a:t>
            </a:r>
          </a:p>
          <a:p>
            <a:r>
              <a:rPr lang="en-US" dirty="0" smtClean="0"/>
              <a:t>Target is the software switch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implemented using BMv2 (Behavioral Model version 2)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github.com/p4lang/behavioral-model</a:t>
            </a:r>
            <a:endParaRPr lang="en-US" dirty="0" smtClean="0"/>
          </a:p>
          <a:p>
            <a:r>
              <a:rPr lang="en-US" dirty="0" smtClean="0"/>
              <a:t>Handles most P4 v1.0 programs</a:t>
            </a:r>
          </a:p>
          <a:p>
            <a:pPr lvl="1"/>
            <a:r>
              <a:rPr lang="en-US" dirty="0" smtClean="0"/>
              <a:t>Converts program to a P4 v1.2 representation</a:t>
            </a:r>
          </a:p>
          <a:p>
            <a:pPr lvl="1"/>
            <a:r>
              <a:rPr lang="en-US" dirty="0" smtClean="0"/>
              <a:t>Uses the v1model.p4 architecture</a:t>
            </a:r>
          </a:p>
          <a:p>
            <a:r>
              <a:rPr lang="en-US" dirty="0" smtClean="0"/>
              <a:t>Can handle simple P4 v1.2 programs written for the v1model.p4 architecture</a:t>
            </a:r>
          </a:p>
          <a:p>
            <a:r>
              <a:rPr lang="en-US" dirty="0" smtClean="0"/>
              <a:t>Emits </a:t>
            </a:r>
            <a:r>
              <a:rPr lang="en-US" dirty="0" err="1" smtClean="0"/>
              <a:t>json</a:t>
            </a:r>
            <a:r>
              <a:rPr lang="en-US" dirty="0" smtClean="0"/>
              <a:t> that can be consumed by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BMv2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P4 v1.0</a:t>
            </a:r>
            <a:br>
              <a:rPr lang="en-US" smtClean="0"/>
            </a:br>
            <a:r>
              <a:rPr lang="en-US" smtClean="0"/>
              <a:t>program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Packets in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Packets out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 smtClean="0"/>
              <a:t>Testing the BMv2 back-end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p4c-bm2-ss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P4 v1.0</a:t>
            </a:r>
            <a:br>
              <a:rPr lang="en-US" smtClean="0"/>
            </a:br>
            <a:r>
              <a:rPr lang="en-US" smtClean="0"/>
              <a:t>program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P4 v1.2 </a:t>
            </a:r>
            <a:br>
              <a:rPr lang="en-US" dirty="0" smtClean="0"/>
            </a:br>
            <a:r>
              <a:rPr lang="en-US" dirty="0" smtClean="0"/>
              <a:t>program +</a:t>
            </a:r>
          </a:p>
          <a:p>
            <a:r>
              <a:rPr lang="en-US" dirty="0" smtClean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(BMv2</a:t>
            </a:r>
            <a:br>
              <a:rPr lang="en-US" dirty="0" smtClean="0"/>
            </a:br>
            <a:r>
              <a:rPr lang="en-US" dirty="0" smtClean="0"/>
              <a:t>data-plane simulator)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p.json</a:t>
            </a:r>
            <a:endParaRPr lang="en-US" dirty="0" smtClean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simple_switch_CLI</a:t>
            </a:r>
            <a:endParaRPr lang="en-US" dirty="0" smtClean="0"/>
          </a:p>
          <a:p>
            <a:pPr algn="ctr"/>
            <a:r>
              <a:rPr lang="en-US" dirty="0" smtClean="0"/>
              <a:t>(control-plane)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RPC (Thrift)</a:t>
            </a:r>
            <a:endParaRPr lang="en-US" dirty="0"/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</a:t>
            </a:r>
            <a:endParaRPr lang="en-US"/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table management </a:t>
            </a:r>
            <a:br>
              <a:rPr lang="en-US" smtClean="0"/>
            </a:br>
            <a:r>
              <a:rPr lang="en-US" smtClean="0"/>
              <a:t>commands</a:t>
            </a:r>
            <a:endParaRPr lang="en-US" dirty="0" smtClean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</a:t>
            </a:r>
            <a:r>
              <a:rPr lang="en-US" smtClean="0"/>
              <a:t>.stf</a:t>
            </a:r>
            <a:endParaRPr lang="en-US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run-bmv2-test.py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in.pcap</a:t>
            </a:r>
            <a:endParaRPr lang="en-US" dirty="0" smtClean="0"/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/>
              <a:t>expected</a:t>
            </a:r>
            <a:br>
              <a:rPr lang="en-US" smtClean="0"/>
            </a:br>
            <a:r>
              <a:rPr lang="en-US" smtClean="0"/>
              <a:t>packets</a:t>
            </a:r>
            <a:endParaRPr lang="en-US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out.pcap</a:t>
            </a:r>
            <a:endParaRPr lang="en-US" dirty="0" smtClean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compare</a:t>
            </a:r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32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Currently open-loop testing only.</a:t>
            </a:r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simple test</a:t>
            </a:r>
            <a:br>
              <a:rPr lang="en-US" i="1" smtClean="0"/>
            </a:br>
            <a:r>
              <a:rPr lang="en-US" i="1" smtClean="0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51" idx="0"/>
            <a:endCxn id="26" idx="0"/>
          </p:cNvCxnSpPr>
          <p:nvPr/>
        </p:nvCxnSpPr>
        <p:spPr>
          <a:xfrm rot="16200000" flipV="1">
            <a:off x="5821459" y="694"/>
            <a:ext cx="4157459" cy="7372044"/>
          </a:xfrm>
          <a:prstGeom prst="bentConnector3">
            <a:avLst>
              <a:gd name="adj1" fmla="val 10849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test framework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port:2)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add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ex1 100 extra$0.h:0x25** act1(val:0x25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 test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compare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00000101 ******** **** 7f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0 00000101 00000202 0303 55 66 7777 88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expect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3 00000202 ******** **** 07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66</a:t>
            </a:r>
            <a:br>
              <a:rPr lang="en-US" sz="2400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packet 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2 00000202 00000303 0404 55 66 7777 88 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00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# comment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Sent packets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Packet contents in hex (prefix of contents for received packets)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38200" y="1477045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453003" y="1811948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Table key field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Key value</a:t>
            </a:r>
            <a:br>
              <a:rPr lang="en-US" smtClean="0"/>
            </a:br>
            <a:r>
              <a:rPr lang="en-US" smtClean="0"/>
              <a:t>(</a:t>
            </a:r>
            <a:r>
              <a:rPr lang="en-US" dirty="0" smtClean="0"/>
              <a:t>hex, bin or </a:t>
            </a:r>
            <a:r>
              <a:rPr lang="en-US" dirty="0" err="1" smtClean="0"/>
              <a:t>oct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Action name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Action data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= don’t 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and running switch.p4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largest public P4 program: see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github.com/p4lang/switch</a:t>
            </a:r>
            <a:endParaRPr lang="en-US" dirty="0" smtClean="0"/>
          </a:p>
          <a:p>
            <a:r>
              <a:rPr lang="en-US" dirty="0" smtClean="0"/>
              <a:t>Lots of available tests (PTF tests)</a:t>
            </a:r>
            <a:endParaRPr lang="en-US" dirty="0"/>
          </a:p>
          <a:p>
            <a:r>
              <a:rPr lang="en-US" dirty="0" smtClean="0"/>
              <a:t>You use the new P4 compiler to generate a JSON file</a:t>
            </a:r>
          </a:p>
          <a:p>
            <a:r>
              <a:rPr lang="en-US" dirty="0" smtClean="0"/>
              <a:t>You use the old P4 compiler to generate the control-plane APIs from the JSON</a:t>
            </a:r>
          </a:p>
          <a:p>
            <a:r>
              <a:rPr lang="en-US" dirty="0" smtClean="0"/>
              <a:t>Modify the switch/p4-build/bmv2/</a:t>
            </a:r>
            <a:r>
              <a:rPr lang="en-US" dirty="0" err="1" smtClean="0"/>
              <a:t>Makefile.am</a:t>
            </a:r>
            <a:r>
              <a:rPr lang="en-US" dirty="0" smtClean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--p4v 1.0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$(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)/$(P4_NAME)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--p4-prefix $(P4_PREFIX)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$(P4C_BM_FLAGS)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dirty="0" smtClean="0"/>
              <a:t>Make P4CNEW point to p4c-bm2-ss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eBPF</a:t>
            </a:r>
            <a:r>
              <a:rPr lang="en-US" dirty="0" smtClean="0"/>
              <a:t> Back-end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 smtClean="0"/>
              <a:t>Compiles programs written for ebpf_model.p4</a:t>
            </a:r>
          </a:p>
          <a:p>
            <a:r>
              <a:rPr lang="en-US" dirty="0" smtClean="0"/>
              <a:t>Converts IR to a restricted subset of C, which can be further compiled using LLVM to </a:t>
            </a:r>
            <a:r>
              <a:rPr lang="en-US" dirty="0" err="1" smtClean="0"/>
              <a:t>eBPF</a:t>
            </a:r>
            <a:endParaRPr lang="en-US" dirty="0" smtClean="0"/>
          </a:p>
          <a:p>
            <a:r>
              <a:rPr lang="en-US" dirty="0" smtClean="0"/>
              <a:t>Can be used to program the Linux kernel</a:t>
            </a:r>
          </a:p>
          <a:p>
            <a:r>
              <a:rPr lang="en-US" dirty="0" smtClean="0"/>
              <a:t>Currently restricted to writing packet filters</a:t>
            </a:r>
          </a:p>
          <a:p>
            <a:r>
              <a:rPr lang="en-US" dirty="0" smtClean="0"/>
              <a:t>[TODO] add instructions showing how to use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8002" y="5377485"/>
            <a:ext cx="1556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21964" y="4901410"/>
            <a:ext cx="206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Target-independent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01640" y="1459855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/>
              <a:t>Same </a:t>
            </a:r>
            <a:r>
              <a:rPr lang="en-US" sz="2400" i="1" smtClean="0"/>
              <a:t>IR</a:t>
            </a:r>
            <a:endParaRPr lang="en-US" sz="2400" i="1" dirty="0"/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1921520"/>
            <a:ext cx="1473102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6194912" y="1921520"/>
            <a:ext cx="1154188" cy="18080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IR with target-specific</a:t>
            </a:r>
          </a:p>
          <a:p>
            <a:pPr algn="ctr"/>
            <a:r>
              <a:rPr lang="en-US" sz="2400" i="1" dirty="0" smtClean="0"/>
              <a:t>extensions</a:t>
            </a:r>
            <a:endParaRPr lang="en-US" sz="2400" i="1" dirty="0"/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35602</TotalTime>
  <Words>4216</Words>
  <Application>Microsoft Macintosh PowerPoint</Application>
  <PresentationFormat>Widescreen</PresentationFormat>
  <Paragraphs>940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Calibri</vt:lpstr>
      <vt:lpstr>Calibri Light</vt:lpstr>
      <vt:lpstr>Consolas</vt:lpstr>
      <vt:lpstr>HelveticaNeue</vt:lpstr>
      <vt:lpstr>Wingdings</vt:lpstr>
      <vt:lpstr>Arial</vt:lpstr>
      <vt:lpstr>Office Theme</vt:lpstr>
      <vt:lpstr>P4 v1.2  compiler architecture</vt:lpstr>
      <vt:lpstr>Compiler goals</vt:lpstr>
      <vt:lpstr>What’s in the box</vt:lpstr>
      <vt:lpstr>Example usage</vt:lpstr>
      <vt:lpstr>Compiler command-line</vt:lpstr>
      <vt:lpstr>How do I get started writing compiler code?</vt:lpstr>
      <vt:lpstr>Presentation Outline</vt:lpstr>
      <vt:lpstr>Compiler architecture</vt:lpstr>
      <vt:lpstr>Compiler structure</vt:lpstr>
      <vt:lpstr>Front-end is a service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Additional documentation</vt:lpstr>
      <vt:lpstr>Source Code Organization</vt:lpstr>
      <vt:lpstr>Repository</vt:lpstr>
      <vt:lpstr>Build process</vt:lpstr>
      <vt:lpstr>Compiler data flow</vt:lpstr>
      <vt:lpstr>Source organization</vt:lpstr>
      <vt:lpstr>Makefiles</vt:lpstr>
      <vt:lpstr>Bootstrapping</vt:lpstr>
      <vt:lpstr>Makefile.am top-level structure</vt:lpstr>
      <vt:lpstr>How do I create a new back-end?</vt:lpstr>
      <vt:lpstr>Coding guidelines</vt:lpstr>
      <vt:lpstr>IR and Visitors</vt:lpstr>
      <vt:lpstr>Intermediate Representation (IR)</vt:lpstr>
      <vt:lpstr>Visitor pattern</vt:lpstr>
      <vt:lpstr>Visitor kinds</vt:lpstr>
      <vt:lpstr>Top-level visitor interface</vt:lpstr>
      <vt:lpstr>IR rewriting using visitors</vt:lpstr>
      <vt:lpstr>Front-end IR</vt:lpstr>
      <vt:lpstr>Learning the IR by example</vt:lpstr>
      <vt:lpstr>IR definition files = Java-like language</vt:lpstr>
      <vt:lpstr>IR Generated C++ code (fragment)</vt:lpstr>
      <vt:lpstr>IR Definition language</vt:lpstr>
      <vt:lpstr>Core IR Methods</vt:lpstr>
      <vt:lpstr>Custom hand-coded IR Classes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Compiler bugs</vt:lpstr>
      <vt:lpstr>Determinism</vt:lpstr>
      <vt:lpstr>Dumping IR</vt:lpstr>
      <vt:lpstr>Debugging logs</vt:lpstr>
      <vt:lpstr>P4 v1.0 / 1.1 front-end</vt:lpstr>
      <vt:lpstr>P4 v1.2 compiler front-end</vt:lpstr>
      <vt:lpstr>Parsing P4 v1.2</vt:lpstr>
      <vt:lpstr>IR &lt;-&gt; P4</vt:lpstr>
      <vt:lpstr>Front-end passes</vt:lpstr>
      <vt:lpstr>Important classes</vt:lpstr>
      <vt:lpstr>ReferenceMap</vt:lpstr>
      <vt:lpstr>References example</vt:lpstr>
      <vt:lpstr>Type checking</vt:lpstr>
      <vt:lpstr>Type checking algorithm</vt:lpstr>
      <vt:lpstr>Other useful classes</vt:lpstr>
      <vt:lpstr>Evaluation</vt:lpstr>
      <vt:lpstr>What is the hard part?</vt:lpstr>
      <vt:lpstr>Sample back-ends</vt:lpstr>
      <vt:lpstr>v12test</vt:lpstr>
      <vt:lpstr>Testing the front-end and mid-ends</vt:lpstr>
      <vt:lpstr>BMv2 back-end</vt:lpstr>
      <vt:lpstr>Running BMv2</vt:lpstr>
      <vt:lpstr>Testing the BMv2 back-end</vt:lpstr>
      <vt:lpstr>Simple test framework language</vt:lpstr>
      <vt:lpstr>Compiling and running switch.p4</vt:lpstr>
      <vt:lpstr>eBPF Back-end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Mihai Budiu</cp:lastModifiedBy>
  <cp:revision>364</cp:revision>
  <dcterms:created xsi:type="dcterms:W3CDTF">2015-11-12T20:04:41Z</dcterms:created>
  <dcterms:modified xsi:type="dcterms:W3CDTF">2016-05-12T15:48:38Z</dcterms:modified>
</cp:coreProperties>
</file>